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129" r:id="rId1"/>
  </p:sldMasterIdLst>
  <p:notesMasterIdLst>
    <p:notesMasterId r:id="rId47"/>
  </p:notesMasterIdLst>
  <p:handoutMasterIdLst>
    <p:handoutMasterId r:id="rId48"/>
  </p:handoutMasterIdLst>
  <p:sldIdLst>
    <p:sldId id="256" r:id="rId2"/>
    <p:sldId id="803" r:id="rId3"/>
    <p:sldId id="804" r:id="rId4"/>
    <p:sldId id="778" r:id="rId5"/>
    <p:sldId id="795" r:id="rId6"/>
    <p:sldId id="776" r:id="rId7"/>
    <p:sldId id="335" r:id="rId8"/>
    <p:sldId id="807" r:id="rId9"/>
    <p:sldId id="805" r:id="rId10"/>
    <p:sldId id="818" r:id="rId11"/>
    <p:sldId id="307" r:id="rId12"/>
    <p:sldId id="258" r:id="rId13"/>
    <p:sldId id="306" r:id="rId14"/>
    <p:sldId id="819" r:id="rId15"/>
    <p:sldId id="383" r:id="rId16"/>
    <p:sldId id="313" r:id="rId17"/>
    <p:sldId id="327" r:id="rId18"/>
    <p:sldId id="329" r:id="rId19"/>
    <p:sldId id="352" r:id="rId20"/>
    <p:sldId id="293" r:id="rId21"/>
    <p:sldId id="422" r:id="rId22"/>
    <p:sldId id="701" r:id="rId23"/>
    <p:sldId id="766" r:id="rId24"/>
    <p:sldId id="820" r:id="rId25"/>
    <p:sldId id="823" r:id="rId26"/>
    <p:sldId id="263" r:id="rId27"/>
    <p:sldId id="282" r:id="rId28"/>
    <p:sldId id="283" r:id="rId29"/>
    <p:sldId id="284" r:id="rId30"/>
    <p:sldId id="824" r:id="rId31"/>
    <p:sldId id="285" r:id="rId32"/>
    <p:sldId id="259" r:id="rId33"/>
    <p:sldId id="813" r:id="rId34"/>
    <p:sldId id="286" r:id="rId35"/>
    <p:sldId id="796" r:id="rId36"/>
    <p:sldId id="287" r:id="rId37"/>
    <p:sldId id="797" r:id="rId38"/>
    <p:sldId id="288" r:id="rId39"/>
    <p:sldId id="798" r:id="rId40"/>
    <p:sldId id="289" r:id="rId41"/>
    <p:sldId id="799" r:id="rId42"/>
    <p:sldId id="290" r:id="rId43"/>
    <p:sldId id="291" r:id="rId44"/>
    <p:sldId id="800" r:id="rId45"/>
    <p:sldId id="817" r:id="rId46"/>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6D3756AF-8C4A-B647-9AC9-7F4F284BA752}">
          <p14:sldIdLst>
            <p14:sldId id="256"/>
            <p14:sldId id="803"/>
            <p14:sldId id="804"/>
            <p14:sldId id="778"/>
            <p14:sldId id="795"/>
            <p14:sldId id="776"/>
            <p14:sldId id="335"/>
            <p14:sldId id="807"/>
            <p14:sldId id="805"/>
            <p14:sldId id="818"/>
            <p14:sldId id="307"/>
            <p14:sldId id="258"/>
            <p14:sldId id="306"/>
            <p14:sldId id="819"/>
            <p14:sldId id="383"/>
            <p14:sldId id="313"/>
            <p14:sldId id="327"/>
            <p14:sldId id="329"/>
            <p14:sldId id="352"/>
            <p14:sldId id="293"/>
            <p14:sldId id="422"/>
            <p14:sldId id="701"/>
            <p14:sldId id="766"/>
            <p14:sldId id="820"/>
            <p14:sldId id="823"/>
            <p14:sldId id="263"/>
            <p14:sldId id="282"/>
            <p14:sldId id="283"/>
            <p14:sldId id="284"/>
            <p14:sldId id="824"/>
            <p14:sldId id="285"/>
            <p14:sldId id="259"/>
            <p14:sldId id="813"/>
            <p14:sldId id="286"/>
            <p14:sldId id="796"/>
            <p14:sldId id="287"/>
            <p14:sldId id="797"/>
            <p14:sldId id="288"/>
            <p14:sldId id="798"/>
            <p14:sldId id="289"/>
            <p14:sldId id="799"/>
            <p14:sldId id="290"/>
            <p14:sldId id="291"/>
            <p14:sldId id="800"/>
            <p14:sldId id="817"/>
          </p14:sldIdLst>
        </p14:section>
        <p14:section name="Abschnitt ohne Titel" id="{30879A56-6703-ED4C-A0F9-B625134DCDA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8170"/>
    <a:srgbClr val="A5A5A5"/>
    <a:srgbClr val="FF8AD8"/>
    <a:srgbClr val="EEABE9"/>
    <a:srgbClr val="E60CDC"/>
    <a:srgbClr val="4516BF"/>
    <a:srgbClr val="FF40FF"/>
    <a:srgbClr val="D883FF"/>
    <a:srgbClr val="FF2F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Style moyen 2 - Accentuation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650"/>
    <p:restoredTop sz="70133"/>
  </p:normalViewPr>
  <p:slideViewPr>
    <p:cSldViewPr snapToGrid="0" snapToObjects="1">
      <p:cViewPr varScale="1">
        <p:scale>
          <a:sx n="110" d="100"/>
          <a:sy n="110" d="100"/>
        </p:scale>
        <p:origin x="1888" y="16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93" d="100"/>
          <a:sy n="93" d="100"/>
        </p:scale>
        <p:origin x="2192" y="21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88BC71-C507-964B-BE8F-045D6CEE8783}" type="doc">
      <dgm:prSet loTypeId="urn:microsoft.com/office/officeart/2005/8/layout/hProcess9" loCatId="list" qsTypeId="urn:microsoft.com/office/officeart/2005/8/quickstyle/simple2" qsCatId="simple" csTypeId="urn:microsoft.com/office/officeart/2005/8/colors/colorful2" csCatId="colorful" phldr="1"/>
      <dgm:spPr/>
      <dgm:t>
        <a:bodyPr/>
        <a:lstStyle/>
        <a:p>
          <a:endParaRPr lang="de-DE"/>
        </a:p>
      </dgm:t>
    </dgm:pt>
    <dgm:pt modelId="{5EBB26FB-98B6-7A4A-BE85-9B02689488CA}">
      <dgm:prSet custT="1"/>
      <dgm:spPr>
        <a:solidFill>
          <a:schemeClr val="accent2"/>
        </a:solidFill>
      </dgm:spPr>
      <dgm:t>
        <a:bodyPr/>
        <a:lstStyle/>
        <a:p>
          <a:r>
            <a:rPr lang="en-GB" sz="2400" dirty="0">
              <a:latin typeface="Avenir Next" panose="020B0503020202020204" pitchFamily="34" charset="0"/>
            </a:rPr>
            <a:t>Input and transfer</a:t>
          </a:r>
        </a:p>
      </dgm:t>
    </dgm:pt>
    <dgm:pt modelId="{C2BFA522-C8A7-2343-838D-168D0DCA20F9}" type="parTrans" cxnId="{0260F44B-B4AF-654A-91D2-06B2B76693E2}">
      <dgm:prSet/>
      <dgm:spPr/>
      <dgm:t>
        <a:bodyPr/>
        <a:lstStyle/>
        <a:p>
          <a:endParaRPr lang="de-DE"/>
        </a:p>
      </dgm:t>
    </dgm:pt>
    <dgm:pt modelId="{ADDAD86D-A03A-E540-8940-AA5A97590B3E}" type="sibTrans" cxnId="{0260F44B-B4AF-654A-91D2-06B2B76693E2}">
      <dgm:prSet/>
      <dgm:spPr/>
      <dgm:t>
        <a:bodyPr/>
        <a:lstStyle/>
        <a:p>
          <a:endParaRPr lang="de-DE"/>
        </a:p>
      </dgm:t>
    </dgm:pt>
    <dgm:pt modelId="{4F0277A4-FB47-764D-8CF4-C875D1AE8F0C}">
      <dgm:prSet custT="1"/>
      <dgm:spPr/>
      <dgm:t>
        <a:bodyPr/>
        <a:lstStyle/>
        <a:p>
          <a:r>
            <a:rPr lang="en-GB" sz="2400" dirty="0">
              <a:latin typeface="Avenir Next" panose="020B0503020202020204" pitchFamily="34" charset="0"/>
            </a:rPr>
            <a:t>Developing own ideas</a:t>
          </a:r>
        </a:p>
      </dgm:t>
    </dgm:pt>
    <dgm:pt modelId="{A55B5FAA-4856-0E48-9BC1-4B9A4052D1F3}" type="sibTrans" cxnId="{2887FC89-F940-D545-8760-A5B626B2DD3F}">
      <dgm:prSet/>
      <dgm:spPr/>
      <dgm:t>
        <a:bodyPr/>
        <a:lstStyle/>
        <a:p>
          <a:endParaRPr lang="de-DE"/>
        </a:p>
      </dgm:t>
    </dgm:pt>
    <dgm:pt modelId="{DDCB0758-D02A-474A-A84E-A5CA4A7A9B43}" type="parTrans" cxnId="{2887FC89-F940-D545-8760-A5B626B2DD3F}">
      <dgm:prSet/>
      <dgm:spPr/>
      <dgm:t>
        <a:bodyPr/>
        <a:lstStyle/>
        <a:p>
          <a:endParaRPr lang="de-DE"/>
        </a:p>
      </dgm:t>
    </dgm:pt>
    <dgm:pt modelId="{81B9820D-9878-A746-89D3-682A503C0133}">
      <dgm:prSet custT="1"/>
      <dgm:spPr/>
      <dgm:t>
        <a:bodyPr/>
        <a:lstStyle/>
        <a:p>
          <a:r>
            <a:rPr lang="en-GB" sz="2400" dirty="0">
              <a:latin typeface="Avenir Next" panose="020B0503020202020204" pitchFamily="34" charset="0"/>
            </a:rPr>
            <a:t>Dialogue with decision-makers</a:t>
          </a:r>
        </a:p>
      </dgm:t>
    </dgm:pt>
    <dgm:pt modelId="{2EDE4CFD-49BC-1C44-9009-243810F5B682}" type="sibTrans" cxnId="{B6EAADC9-9E1D-9244-B712-C9A42C2B8AC8}">
      <dgm:prSet/>
      <dgm:spPr/>
      <dgm:t>
        <a:bodyPr/>
        <a:lstStyle/>
        <a:p>
          <a:endParaRPr lang="de-DE"/>
        </a:p>
      </dgm:t>
    </dgm:pt>
    <dgm:pt modelId="{7459F7C5-D30C-FA4D-96FB-569F2F240FF8}" type="parTrans" cxnId="{B6EAADC9-9E1D-9244-B712-C9A42C2B8AC8}">
      <dgm:prSet/>
      <dgm:spPr/>
      <dgm:t>
        <a:bodyPr/>
        <a:lstStyle/>
        <a:p>
          <a:endParaRPr lang="de-DE"/>
        </a:p>
      </dgm:t>
    </dgm:pt>
    <dgm:pt modelId="{FC60DF96-5AF3-B645-98FB-9840A5A53336}" type="pres">
      <dgm:prSet presAssocID="{2488BC71-C507-964B-BE8F-045D6CEE8783}" presName="CompostProcess" presStyleCnt="0">
        <dgm:presLayoutVars>
          <dgm:dir/>
          <dgm:resizeHandles val="exact"/>
        </dgm:presLayoutVars>
      </dgm:prSet>
      <dgm:spPr/>
    </dgm:pt>
    <dgm:pt modelId="{B01F17E4-2978-214A-A28C-39488A55871C}" type="pres">
      <dgm:prSet presAssocID="{2488BC71-C507-964B-BE8F-045D6CEE8783}" presName="arrow" presStyleLbl="bgShp" presStyleIdx="0" presStyleCnt="1"/>
      <dgm:spPr/>
    </dgm:pt>
    <dgm:pt modelId="{9E96B37B-2EA2-574A-B18E-22C5AE1551A8}" type="pres">
      <dgm:prSet presAssocID="{2488BC71-C507-964B-BE8F-045D6CEE8783}" presName="linearProcess" presStyleCnt="0"/>
      <dgm:spPr/>
    </dgm:pt>
    <dgm:pt modelId="{3DF17B50-7A4B-1C42-956B-D0805B707FE7}" type="pres">
      <dgm:prSet presAssocID="{5EBB26FB-98B6-7A4A-BE85-9B02689488CA}" presName="textNode" presStyleLbl="node1" presStyleIdx="0" presStyleCnt="3">
        <dgm:presLayoutVars>
          <dgm:bulletEnabled val="1"/>
        </dgm:presLayoutVars>
      </dgm:prSet>
      <dgm:spPr/>
    </dgm:pt>
    <dgm:pt modelId="{836EBC38-B242-164D-A1BE-758CA865A123}" type="pres">
      <dgm:prSet presAssocID="{ADDAD86D-A03A-E540-8940-AA5A97590B3E}" presName="sibTrans" presStyleCnt="0"/>
      <dgm:spPr/>
    </dgm:pt>
    <dgm:pt modelId="{D780B67F-78FF-F64D-A4E3-F7AACA977A51}" type="pres">
      <dgm:prSet presAssocID="{4F0277A4-FB47-764D-8CF4-C875D1AE8F0C}" presName="textNode" presStyleLbl="node1" presStyleIdx="1" presStyleCnt="3">
        <dgm:presLayoutVars>
          <dgm:bulletEnabled val="1"/>
        </dgm:presLayoutVars>
      </dgm:prSet>
      <dgm:spPr/>
    </dgm:pt>
    <dgm:pt modelId="{A6A30A3E-D7F9-3947-AB10-A8B9662689C1}" type="pres">
      <dgm:prSet presAssocID="{A55B5FAA-4856-0E48-9BC1-4B9A4052D1F3}" presName="sibTrans" presStyleCnt="0"/>
      <dgm:spPr/>
    </dgm:pt>
    <dgm:pt modelId="{12F883BB-E167-024B-8232-95288301A961}" type="pres">
      <dgm:prSet presAssocID="{81B9820D-9878-A746-89D3-682A503C0133}" presName="textNode" presStyleLbl="node1" presStyleIdx="2" presStyleCnt="3">
        <dgm:presLayoutVars>
          <dgm:bulletEnabled val="1"/>
        </dgm:presLayoutVars>
      </dgm:prSet>
      <dgm:spPr/>
    </dgm:pt>
  </dgm:ptLst>
  <dgm:cxnLst>
    <dgm:cxn modelId="{0260F44B-B4AF-654A-91D2-06B2B76693E2}" srcId="{2488BC71-C507-964B-BE8F-045D6CEE8783}" destId="{5EBB26FB-98B6-7A4A-BE85-9B02689488CA}" srcOrd="0" destOrd="0" parTransId="{C2BFA522-C8A7-2343-838D-168D0DCA20F9}" sibTransId="{ADDAD86D-A03A-E540-8940-AA5A97590B3E}"/>
    <dgm:cxn modelId="{32513065-3931-D348-92BC-DCAE13F58CAF}" type="presOf" srcId="{81B9820D-9878-A746-89D3-682A503C0133}" destId="{12F883BB-E167-024B-8232-95288301A961}" srcOrd="0" destOrd="0" presId="urn:microsoft.com/office/officeart/2005/8/layout/hProcess9"/>
    <dgm:cxn modelId="{1C5B2B66-53F9-7549-A09D-A1C44B40FBB4}" type="presOf" srcId="{2488BC71-C507-964B-BE8F-045D6CEE8783}" destId="{FC60DF96-5AF3-B645-98FB-9840A5A53336}" srcOrd="0" destOrd="0" presId="urn:microsoft.com/office/officeart/2005/8/layout/hProcess9"/>
    <dgm:cxn modelId="{2941337C-F107-6842-8A0E-C6B32642102B}" type="presOf" srcId="{4F0277A4-FB47-764D-8CF4-C875D1AE8F0C}" destId="{D780B67F-78FF-F64D-A4E3-F7AACA977A51}" srcOrd="0" destOrd="0" presId="urn:microsoft.com/office/officeart/2005/8/layout/hProcess9"/>
    <dgm:cxn modelId="{2887FC89-F940-D545-8760-A5B626B2DD3F}" srcId="{2488BC71-C507-964B-BE8F-045D6CEE8783}" destId="{4F0277A4-FB47-764D-8CF4-C875D1AE8F0C}" srcOrd="1" destOrd="0" parTransId="{DDCB0758-D02A-474A-A84E-A5CA4A7A9B43}" sibTransId="{A55B5FAA-4856-0E48-9BC1-4B9A4052D1F3}"/>
    <dgm:cxn modelId="{A4E6479E-969E-954F-9F48-D6A57132E238}" type="presOf" srcId="{5EBB26FB-98B6-7A4A-BE85-9B02689488CA}" destId="{3DF17B50-7A4B-1C42-956B-D0805B707FE7}" srcOrd="0" destOrd="0" presId="urn:microsoft.com/office/officeart/2005/8/layout/hProcess9"/>
    <dgm:cxn modelId="{B6EAADC9-9E1D-9244-B712-C9A42C2B8AC8}" srcId="{2488BC71-C507-964B-BE8F-045D6CEE8783}" destId="{81B9820D-9878-A746-89D3-682A503C0133}" srcOrd="2" destOrd="0" parTransId="{7459F7C5-D30C-FA4D-96FB-569F2F240FF8}" sibTransId="{2EDE4CFD-49BC-1C44-9009-243810F5B682}"/>
    <dgm:cxn modelId="{B6791EE1-02EA-F44B-B408-697522321302}" type="presParOf" srcId="{FC60DF96-5AF3-B645-98FB-9840A5A53336}" destId="{B01F17E4-2978-214A-A28C-39488A55871C}" srcOrd="0" destOrd="0" presId="urn:microsoft.com/office/officeart/2005/8/layout/hProcess9"/>
    <dgm:cxn modelId="{6CA7480E-7B64-314E-9FEC-10616E065645}" type="presParOf" srcId="{FC60DF96-5AF3-B645-98FB-9840A5A53336}" destId="{9E96B37B-2EA2-574A-B18E-22C5AE1551A8}" srcOrd="1" destOrd="0" presId="urn:microsoft.com/office/officeart/2005/8/layout/hProcess9"/>
    <dgm:cxn modelId="{D3128962-239C-1E4D-B6FC-A3134E64E1FC}" type="presParOf" srcId="{9E96B37B-2EA2-574A-B18E-22C5AE1551A8}" destId="{3DF17B50-7A4B-1C42-956B-D0805B707FE7}" srcOrd="0" destOrd="0" presId="urn:microsoft.com/office/officeart/2005/8/layout/hProcess9"/>
    <dgm:cxn modelId="{0441B11B-9B7B-BA47-A9F2-8ED69546DAF4}" type="presParOf" srcId="{9E96B37B-2EA2-574A-B18E-22C5AE1551A8}" destId="{836EBC38-B242-164D-A1BE-758CA865A123}" srcOrd="1" destOrd="0" presId="urn:microsoft.com/office/officeart/2005/8/layout/hProcess9"/>
    <dgm:cxn modelId="{58F66766-E2A2-5741-98E7-10358BA48B98}" type="presParOf" srcId="{9E96B37B-2EA2-574A-B18E-22C5AE1551A8}" destId="{D780B67F-78FF-F64D-A4E3-F7AACA977A51}" srcOrd="2" destOrd="0" presId="urn:microsoft.com/office/officeart/2005/8/layout/hProcess9"/>
    <dgm:cxn modelId="{A68F1C6D-E61D-CE48-A41D-45C480CED0F9}" type="presParOf" srcId="{9E96B37B-2EA2-574A-B18E-22C5AE1551A8}" destId="{A6A30A3E-D7F9-3947-AB10-A8B9662689C1}" srcOrd="3" destOrd="0" presId="urn:microsoft.com/office/officeart/2005/8/layout/hProcess9"/>
    <dgm:cxn modelId="{CF61FF69-31F0-6443-8F24-BE31740AD54D}" type="presParOf" srcId="{9E96B37B-2EA2-574A-B18E-22C5AE1551A8}" destId="{12F883BB-E167-024B-8232-95288301A961}"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1452D135-243D-C640-8702-44638F04BDF5}" type="doc">
      <dgm:prSet loTypeId="urn:microsoft.com/office/officeart/2005/8/layout/matrix1" loCatId="" qsTypeId="urn:microsoft.com/office/officeart/2005/8/quickstyle/simple1" qsCatId="simple" csTypeId="urn:microsoft.com/office/officeart/2005/8/colors/accent1_2" csCatId="accent1" phldr="1"/>
      <dgm:spPr/>
      <dgm:t>
        <a:bodyPr/>
        <a:lstStyle/>
        <a:p>
          <a:endParaRPr lang="de-DE"/>
        </a:p>
      </dgm:t>
    </dgm:pt>
    <dgm:pt modelId="{4203D629-E382-E44B-9071-11AB742ADE95}">
      <dgm:prSet phldrT="[Text]"/>
      <dgm:spPr/>
      <dgm:t>
        <a:bodyPr/>
        <a:lstStyle/>
        <a:p>
          <a:r>
            <a:rPr lang="en-GB" dirty="0"/>
            <a:t>The Laura Lundy model</a:t>
          </a:r>
        </a:p>
      </dgm:t>
    </dgm:pt>
    <dgm:pt modelId="{9AD29FDE-2301-C944-99A6-528450060AB4}" type="parTrans" cxnId="{F6C2F0B5-95BC-F749-8BB3-EEB7352A9924}">
      <dgm:prSet/>
      <dgm:spPr/>
      <dgm:t>
        <a:bodyPr/>
        <a:lstStyle/>
        <a:p>
          <a:endParaRPr lang="de-DE"/>
        </a:p>
      </dgm:t>
    </dgm:pt>
    <dgm:pt modelId="{1F8FB0D9-2F2B-714B-868C-02FE1400A950}" type="sibTrans" cxnId="{F6C2F0B5-95BC-F749-8BB3-EEB7352A9924}">
      <dgm:prSet/>
      <dgm:spPr/>
      <dgm:t>
        <a:bodyPr/>
        <a:lstStyle/>
        <a:p>
          <a:endParaRPr lang="de-DE"/>
        </a:p>
      </dgm:t>
    </dgm:pt>
    <dgm:pt modelId="{3F69FDAE-616A-CD46-9C86-E1A52517222A}">
      <dgm:prSet phldrT="[Text]"/>
      <dgm:spPr>
        <a:solidFill>
          <a:schemeClr val="tx2">
            <a:lumMod val="40000"/>
            <a:lumOff val="60000"/>
          </a:schemeClr>
        </a:solidFill>
      </dgm:spPr>
      <dgm:t>
        <a:bodyPr/>
        <a:lstStyle/>
        <a:p>
          <a:r>
            <a:rPr lang="en-GB" dirty="0">
              <a:solidFill>
                <a:schemeClr val="tx1"/>
              </a:solidFill>
            </a:rPr>
            <a:t>Space</a:t>
          </a:r>
        </a:p>
      </dgm:t>
    </dgm:pt>
    <dgm:pt modelId="{10805696-5510-514B-95A0-EF5B8263EB68}" type="parTrans" cxnId="{BF19A98D-707E-2340-AE3B-BA39B75F87D9}">
      <dgm:prSet/>
      <dgm:spPr/>
      <dgm:t>
        <a:bodyPr/>
        <a:lstStyle/>
        <a:p>
          <a:endParaRPr lang="de-DE"/>
        </a:p>
      </dgm:t>
    </dgm:pt>
    <dgm:pt modelId="{49356C6C-A2F0-9E4F-884A-80860142C3C7}" type="sibTrans" cxnId="{BF19A98D-707E-2340-AE3B-BA39B75F87D9}">
      <dgm:prSet/>
      <dgm:spPr/>
      <dgm:t>
        <a:bodyPr/>
        <a:lstStyle/>
        <a:p>
          <a:endParaRPr lang="de-DE"/>
        </a:p>
      </dgm:t>
    </dgm:pt>
    <dgm:pt modelId="{A9514C3E-7B27-124B-87ED-6B2C7B913BAF}">
      <dgm:prSet phldrT="[Text]"/>
      <dgm:spPr>
        <a:solidFill>
          <a:schemeClr val="accent2">
            <a:lumMod val="40000"/>
            <a:lumOff val="60000"/>
          </a:schemeClr>
        </a:solidFill>
      </dgm:spPr>
      <dgm:t>
        <a:bodyPr/>
        <a:lstStyle/>
        <a:p>
          <a:r>
            <a:rPr lang="en-GB" dirty="0">
              <a:solidFill>
                <a:schemeClr val="tx1"/>
              </a:solidFill>
            </a:rPr>
            <a:t>Voice</a:t>
          </a:r>
        </a:p>
      </dgm:t>
    </dgm:pt>
    <dgm:pt modelId="{07E797D1-44FE-994A-802B-149092C3580A}" type="parTrans" cxnId="{BD66860B-2482-C044-9F36-90B45CC0E980}">
      <dgm:prSet/>
      <dgm:spPr/>
      <dgm:t>
        <a:bodyPr/>
        <a:lstStyle/>
        <a:p>
          <a:endParaRPr lang="de-DE"/>
        </a:p>
      </dgm:t>
    </dgm:pt>
    <dgm:pt modelId="{F0C8AB54-BA52-C04F-A244-F3B31308F665}" type="sibTrans" cxnId="{BD66860B-2482-C044-9F36-90B45CC0E980}">
      <dgm:prSet/>
      <dgm:spPr/>
      <dgm:t>
        <a:bodyPr/>
        <a:lstStyle/>
        <a:p>
          <a:endParaRPr lang="de-DE"/>
        </a:p>
      </dgm:t>
    </dgm:pt>
    <dgm:pt modelId="{3679D2DD-2AFE-AD4E-B30D-987D75497B18}">
      <dgm:prSet phldrT="[Text]"/>
      <dgm:spPr>
        <a:solidFill>
          <a:schemeClr val="accent3">
            <a:lumMod val="40000"/>
            <a:lumOff val="60000"/>
          </a:schemeClr>
        </a:solidFill>
      </dgm:spPr>
      <dgm:t>
        <a:bodyPr/>
        <a:lstStyle/>
        <a:p>
          <a:r>
            <a:rPr lang="en-GB" dirty="0">
              <a:solidFill>
                <a:schemeClr val="tx1"/>
              </a:solidFill>
            </a:rPr>
            <a:t>Audience</a:t>
          </a:r>
        </a:p>
      </dgm:t>
    </dgm:pt>
    <dgm:pt modelId="{37496E88-A469-844F-AAF0-3F32AF15916F}" type="parTrans" cxnId="{0F1FC2F2-DBB2-924E-A7D9-832D01C2938A}">
      <dgm:prSet/>
      <dgm:spPr/>
      <dgm:t>
        <a:bodyPr/>
        <a:lstStyle/>
        <a:p>
          <a:endParaRPr lang="de-DE"/>
        </a:p>
      </dgm:t>
    </dgm:pt>
    <dgm:pt modelId="{0BB8DB06-EC8D-8749-B03B-D811201B9299}" type="sibTrans" cxnId="{0F1FC2F2-DBB2-924E-A7D9-832D01C2938A}">
      <dgm:prSet/>
      <dgm:spPr/>
      <dgm:t>
        <a:bodyPr/>
        <a:lstStyle/>
        <a:p>
          <a:endParaRPr lang="de-DE"/>
        </a:p>
      </dgm:t>
    </dgm:pt>
    <dgm:pt modelId="{B24AC285-AC75-7D4A-B4DB-1862423EC74A}">
      <dgm:prSet phldrT="[Text]"/>
      <dgm:spPr>
        <a:solidFill>
          <a:schemeClr val="accent4">
            <a:lumMod val="40000"/>
            <a:lumOff val="60000"/>
          </a:schemeClr>
        </a:solidFill>
      </dgm:spPr>
      <dgm:t>
        <a:bodyPr/>
        <a:lstStyle/>
        <a:p>
          <a:r>
            <a:rPr lang="en-GB" dirty="0">
              <a:solidFill>
                <a:schemeClr val="tx1"/>
              </a:solidFill>
            </a:rPr>
            <a:t>Influence</a:t>
          </a:r>
        </a:p>
      </dgm:t>
    </dgm:pt>
    <dgm:pt modelId="{C095077A-4A4E-7143-9F5D-044A5FFD481D}" type="parTrans" cxnId="{DC3EA240-AA33-4A47-AA5C-EAC5FD9B0C5D}">
      <dgm:prSet/>
      <dgm:spPr/>
      <dgm:t>
        <a:bodyPr/>
        <a:lstStyle/>
        <a:p>
          <a:endParaRPr lang="de-DE"/>
        </a:p>
      </dgm:t>
    </dgm:pt>
    <dgm:pt modelId="{64B5B102-5C2D-B041-A81B-4A7162422C87}" type="sibTrans" cxnId="{DC3EA240-AA33-4A47-AA5C-EAC5FD9B0C5D}">
      <dgm:prSet/>
      <dgm:spPr/>
      <dgm:t>
        <a:bodyPr/>
        <a:lstStyle/>
        <a:p>
          <a:endParaRPr lang="de-DE"/>
        </a:p>
      </dgm:t>
    </dgm:pt>
    <dgm:pt modelId="{088CBD1C-9203-814A-9028-7E410A9A5149}" type="pres">
      <dgm:prSet presAssocID="{1452D135-243D-C640-8702-44638F04BDF5}" presName="diagram" presStyleCnt="0">
        <dgm:presLayoutVars>
          <dgm:chMax val="1"/>
          <dgm:dir/>
          <dgm:animLvl val="ctr"/>
          <dgm:resizeHandles val="exact"/>
        </dgm:presLayoutVars>
      </dgm:prSet>
      <dgm:spPr/>
    </dgm:pt>
    <dgm:pt modelId="{BA649012-6887-144A-B48C-CD781B69FF8E}" type="pres">
      <dgm:prSet presAssocID="{1452D135-243D-C640-8702-44638F04BDF5}" presName="matrix" presStyleCnt="0"/>
      <dgm:spPr/>
    </dgm:pt>
    <dgm:pt modelId="{4CC88AD9-E84A-6A47-BB46-795F99B8E60E}" type="pres">
      <dgm:prSet presAssocID="{1452D135-243D-C640-8702-44638F04BDF5}" presName="tile1" presStyleLbl="node1" presStyleIdx="0" presStyleCnt="4"/>
      <dgm:spPr/>
    </dgm:pt>
    <dgm:pt modelId="{F8535FDA-BD50-CC48-ADF9-D4E11BA0486D}" type="pres">
      <dgm:prSet presAssocID="{1452D135-243D-C640-8702-44638F04BDF5}" presName="tile1text" presStyleLbl="node1" presStyleIdx="0" presStyleCnt="4">
        <dgm:presLayoutVars>
          <dgm:chMax val="0"/>
          <dgm:chPref val="0"/>
          <dgm:bulletEnabled val="1"/>
        </dgm:presLayoutVars>
      </dgm:prSet>
      <dgm:spPr/>
    </dgm:pt>
    <dgm:pt modelId="{2E0A1F8D-7370-8A47-9B66-B1AE21F82B2C}" type="pres">
      <dgm:prSet presAssocID="{1452D135-243D-C640-8702-44638F04BDF5}" presName="tile2" presStyleLbl="node1" presStyleIdx="1" presStyleCnt="4"/>
      <dgm:spPr/>
    </dgm:pt>
    <dgm:pt modelId="{A23F104E-CCC2-C547-BD07-E290872FA2B8}" type="pres">
      <dgm:prSet presAssocID="{1452D135-243D-C640-8702-44638F04BDF5}" presName="tile2text" presStyleLbl="node1" presStyleIdx="1" presStyleCnt="4">
        <dgm:presLayoutVars>
          <dgm:chMax val="0"/>
          <dgm:chPref val="0"/>
          <dgm:bulletEnabled val="1"/>
        </dgm:presLayoutVars>
      </dgm:prSet>
      <dgm:spPr/>
    </dgm:pt>
    <dgm:pt modelId="{5D96943C-81DD-FE43-A193-7E84B2CD4FDF}" type="pres">
      <dgm:prSet presAssocID="{1452D135-243D-C640-8702-44638F04BDF5}" presName="tile3" presStyleLbl="node1" presStyleIdx="2" presStyleCnt="4"/>
      <dgm:spPr/>
    </dgm:pt>
    <dgm:pt modelId="{5FC66D97-37AF-9E4C-87D1-266C060DE819}" type="pres">
      <dgm:prSet presAssocID="{1452D135-243D-C640-8702-44638F04BDF5}" presName="tile3text" presStyleLbl="node1" presStyleIdx="2" presStyleCnt="4">
        <dgm:presLayoutVars>
          <dgm:chMax val="0"/>
          <dgm:chPref val="0"/>
          <dgm:bulletEnabled val="1"/>
        </dgm:presLayoutVars>
      </dgm:prSet>
      <dgm:spPr/>
    </dgm:pt>
    <dgm:pt modelId="{B6808C0E-6E58-8742-A503-37695C8B15C9}" type="pres">
      <dgm:prSet presAssocID="{1452D135-243D-C640-8702-44638F04BDF5}" presName="tile4" presStyleLbl="node1" presStyleIdx="3" presStyleCnt="4"/>
      <dgm:spPr/>
    </dgm:pt>
    <dgm:pt modelId="{F5E3C0BD-A941-454D-93BF-BB0F691D6EED}" type="pres">
      <dgm:prSet presAssocID="{1452D135-243D-C640-8702-44638F04BDF5}" presName="tile4text" presStyleLbl="node1" presStyleIdx="3" presStyleCnt="4">
        <dgm:presLayoutVars>
          <dgm:chMax val="0"/>
          <dgm:chPref val="0"/>
          <dgm:bulletEnabled val="1"/>
        </dgm:presLayoutVars>
      </dgm:prSet>
      <dgm:spPr/>
    </dgm:pt>
    <dgm:pt modelId="{A1149258-A154-8749-9C7C-99D79A00AAF5}" type="pres">
      <dgm:prSet presAssocID="{1452D135-243D-C640-8702-44638F04BDF5}" presName="centerTile" presStyleLbl="fgShp" presStyleIdx="0" presStyleCnt="1">
        <dgm:presLayoutVars>
          <dgm:chMax val="0"/>
          <dgm:chPref val="0"/>
        </dgm:presLayoutVars>
      </dgm:prSet>
      <dgm:spPr/>
    </dgm:pt>
  </dgm:ptLst>
  <dgm:cxnLst>
    <dgm:cxn modelId="{BD66860B-2482-C044-9F36-90B45CC0E980}" srcId="{4203D629-E382-E44B-9071-11AB742ADE95}" destId="{A9514C3E-7B27-124B-87ED-6B2C7B913BAF}" srcOrd="1" destOrd="0" parTransId="{07E797D1-44FE-994A-802B-149092C3580A}" sibTransId="{F0C8AB54-BA52-C04F-A244-F3B31308F665}"/>
    <dgm:cxn modelId="{88AF8E1D-6EC1-9E4C-A2D5-0AC406ACF6DC}" type="presOf" srcId="{A9514C3E-7B27-124B-87ED-6B2C7B913BAF}" destId="{2E0A1F8D-7370-8A47-9B66-B1AE21F82B2C}" srcOrd="0" destOrd="0" presId="urn:microsoft.com/office/officeart/2005/8/layout/matrix1"/>
    <dgm:cxn modelId="{5788A825-3594-6D49-BA5C-AC4D37C22981}" type="presOf" srcId="{B24AC285-AC75-7D4A-B4DB-1862423EC74A}" destId="{F5E3C0BD-A941-454D-93BF-BB0F691D6EED}" srcOrd="1" destOrd="0" presId="urn:microsoft.com/office/officeart/2005/8/layout/matrix1"/>
    <dgm:cxn modelId="{E28EA839-5BEE-8A40-9DB3-33826F0C1116}" type="presOf" srcId="{3679D2DD-2AFE-AD4E-B30D-987D75497B18}" destId="{5FC66D97-37AF-9E4C-87D1-266C060DE819}" srcOrd="1" destOrd="0" presId="urn:microsoft.com/office/officeart/2005/8/layout/matrix1"/>
    <dgm:cxn modelId="{5B001C3A-1A34-0D43-9766-2FB848833A66}" type="presOf" srcId="{B24AC285-AC75-7D4A-B4DB-1862423EC74A}" destId="{B6808C0E-6E58-8742-A503-37695C8B15C9}" srcOrd="0" destOrd="0" presId="urn:microsoft.com/office/officeart/2005/8/layout/matrix1"/>
    <dgm:cxn modelId="{DC3EA240-AA33-4A47-AA5C-EAC5FD9B0C5D}" srcId="{4203D629-E382-E44B-9071-11AB742ADE95}" destId="{B24AC285-AC75-7D4A-B4DB-1862423EC74A}" srcOrd="3" destOrd="0" parTransId="{C095077A-4A4E-7143-9F5D-044A5FFD481D}" sibTransId="{64B5B102-5C2D-B041-A81B-4A7162422C87}"/>
    <dgm:cxn modelId="{A493D84A-2835-2F4A-B632-C4A72AA9A49B}" type="presOf" srcId="{3F69FDAE-616A-CD46-9C86-E1A52517222A}" destId="{4CC88AD9-E84A-6A47-BB46-795F99B8E60E}" srcOrd="0" destOrd="0" presId="urn:microsoft.com/office/officeart/2005/8/layout/matrix1"/>
    <dgm:cxn modelId="{BF19A98D-707E-2340-AE3B-BA39B75F87D9}" srcId="{4203D629-E382-E44B-9071-11AB742ADE95}" destId="{3F69FDAE-616A-CD46-9C86-E1A52517222A}" srcOrd="0" destOrd="0" parTransId="{10805696-5510-514B-95A0-EF5B8263EB68}" sibTransId="{49356C6C-A2F0-9E4F-884A-80860142C3C7}"/>
    <dgm:cxn modelId="{106FD796-947B-7448-BCD5-3C1B05572563}" type="presOf" srcId="{3F69FDAE-616A-CD46-9C86-E1A52517222A}" destId="{F8535FDA-BD50-CC48-ADF9-D4E11BA0486D}" srcOrd="1" destOrd="0" presId="urn:microsoft.com/office/officeart/2005/8/layout/matrix1"/>
    <dgm:cxn modelId="{F6C2F0B5-95BC-F749-8BB3-EEB7352A9924}" srcId="{1452D135-243D-C640-8702-44638F04BDF5}" destId="{4203D629-E382-E44B-9071-11AB742ADE95}" srcOrd="0" destOrd="0" parTransId="{9AD29FDE-2301-C944-99A6-528450060AB4}" sibTransId="{1F8FB0D9-2F2B-714B-868C-02FE1400A950}"/>
    <dgm:cxn modelId="{998465C7-7642-F44C-AFB2-2C4E4F770B2A}" type="presOf" srcId="{3679D2DD-2AFE-AD4E-B30D-987D75497B18}" destId="{5D96943C-81DD-FE43-A193-7E84B2CD4FDF}" srcOrd="0" destOrd="0" presId="urn:microsoft.com/office/officeart/2005/8/layout/matrix1"/>
    <dgm:cxn modelId="{B9525CD7-F856-C244-B81E-8CB4B4DD5BBC}" type="presOf" srcId="{A9514C3E-7B27-124B-87ED-6B2C7B913BAF}" destId="{A23F104E-CCC2-C547-BD07-E290872FA2B8}" srcOrd="1" destOrd="0" presId="urn:microsoft.com/office/officeart/2005/8/layout/matrix1"/>
    <dgm:cxn modelId="{C12E6DED-9A58-D840-94A4-AC507F48F500}" type="presOf" srcId="{1452D135-243D-C640-8702-44638F04BDF5}" destId="{088CBD1C-9203-814A-9028-7E410A9A5149}" srcOrd="0" destOrd="0" presId="urn:microsoft.com/office/officeart/2005/8/layout/matrix1"/>
    <dgm:cxn modelId="{0F1FC2F2-DBB2-924E-A7D9-832D01C2938A}" srcId="{4203D629-E382-E44B-9071-11AB742ADE95}" destId="{3679D2DD-2AFE-AD4E-B30D-987D75497B18}" srcOrd="2" destOrd="0" parTransId="{37496E88-A469-844F-AAF0-3F32AF15916F}" sibTransId="{0BB8DB06-EC8D-8749-B03B-D811201B9299}"/>
    <dgm:cxn modelId="{ADB6FDFD-1504-0A4C-BAB9-00EEAFC3F95C}" type="presOf" srcId="{4203D629-E382-E44B-9071-11AB742ADE95}" destId="{A1149258-A154-8749-9C7C-99D79A00AAF5}" srcOrd="0" destOrd="0" presId="urn:microsoft.com/office/officeart/2005/8/layout/matrix1"/>
    <dgm:cxn modelId="{98AB3BA7-F66F-3E44-BC18-83E036548D14}" type="presParOf" srcId="{088CBD1C-9203-814A-9028-7E410A9A5149}" destId="{BA649012-6887-144A-B48C-CD781B69FF8E}" srcOrd="0" destOrd="0" presId="urn:microsoft.com/office/officeart/2005/8/layout/matrix1"/>
    <dgm:cxn modelId="{663D370E-DEC2-784E-9A6E-D7C4B5E3E42F}" type="presParOf" srcId="{BA649012-6887-144A-B48C-CD781B69FF8E}" destId="{4CC88AD9-E84A-6A47-BB46-795F99B8E60E}" srcOrd="0" destOrd="0" presId="urn:microsoft.com/office/officeart/2005/8/layout/matrix1"/>
    <dgm:cxn modelId="{4FA31BBD-CE8A-4742-AFA6-E8775DD8A8F7}" type="presParOf" srcId="{BA649012-6887-144A-B48C-CD781B69FF8E}" destId="{F8535FDA-BD50-CC48-ADF9-D4E11BA0486D}" srcOrd="1" destOrd="0" presId="urn:microsoft.com/office/officeart/2005/8/layout/matrix1"/>
    <dgm:cxn modelId="{F8A4056E-E496-D949-BB77-56EF95CEE916}" type="presParOf" srcId="{BA649012-6887-144A-B48C-CD781B69FF8E}" destId="{2E0A1F8D-7370-8A47-9B66-B1AE21F82B2C}" srcOrd="2" destOrd="0" presId="urn:microsoft.com/office/officeart/2005/8/layout/matrix1"/>
    <dgm:cxn modelId="{D9BC7002-F740-F941-980E-859FCC08AAEB}" type="presParOf" srcId="{BA649012-6887-144A-B48C-CD781B69FF8E}" destId="{A23F104E-CCC2-C547-BD07-E290872FA2B8}" srcOrd="3" destOrd="0" presId="urn:microsoft.com/office/officeart/2005/8/layout/matrix1"/>
    <dgm:cxn modelId="{3A457176-33B1-9E4D-96EC-E31AD204BE7A}" type="presParOf" srcId="{BA649012-6887-144A-B48C-CD781B69FF8E}" destId="{5D96943C-81DD-FE43-A193-7E84B2CD4FDF}" srcOrd="4" destOrd="0" presId="urn:microsoft.com/office/officeart/2005/8/layout/matrix1"/>
    <dgm:cxn modelId="{51968472-DCD6-E94C-B84F-9A3AD6613AD4}" type="presParOf" srcId="{BA649012-6887-144A-B48C-CD781B69FF8E}" destId="{5FC66D97-37AF-9E4C-87D1-266C060DE819}" srcOrd="5" destOrd="0" presId="urn:microsoft.com/office/officeart/2005/8/layout/matrix1"/>
    <dgm:cxn modelId="{D39B3724-946F-724A-8D27-7D9ACA8D7A15}" type="presParOf" srcId="{BA649012-6887-144A-B48C-CD781B69FF8E}" destId="{B6808C0E-6E58-8742-A503-37695C8B15C9}" srcOrd="6" destOrd="0" presId="urn:microsoft.com/office/officeart/2005/8/layout/matrix1"/>
    <dgm:cxn modelId="{3CCE86EC-EEEB-064F-AA17-44E72BFE37E4}" type="presParOf" srcId="{BA649012-6887-144A-B48C-CD781B69FF8E}" destId="{F5E3C0BD-A941-454D-93BF-BB0F691D6EED}" srcOrd="7" destOrd="0" presId="urn:microsoft.com/office/officeart/2005/8/layout/matrix1"/>
    <dgm:cxn modelId="{1ACBACBA-4B24-F242-83F1-A15F35363CA1}" type="presParOf" srcId="{088CBD1C-9203-814A-9028-7E410A9A5149}" destId="{A1149258-A154-8749-9C7C-99D79A00AAF5}" srcOrd="1" destOrd="0" presId="urn:microsoft.com/office/officeart/2005/8/layout/matrix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88BC71-C507-964B-BE8F-045D6CEE8783}" type="doc">
      <dgm:prSet loTypeId="urn:microsoft.com/office/officeart/2005/8/layout/hProcess9" loCatId="list" qsTypeId="urn:microsoft.com/office/officeart/2005/8/quickstyle/simple2" qsCatId="simple" csTypeId="urn:microsoft.com/office/officeart/2005/8/colors/colorful2" csCatId="colorful" phldr="1"/>
      <dgm:spPr/>
      <dgm:t>
        <a:bodyPr/>
        <a:lstStyle/>
        <a:p>
          <a:endParaRPr lang="de-DE"/>
        </a:p>
      </dgm:t>
    </dgm:pt>
    <dgm:pt modelId="{5EBB26FB-98B6-7A4A-BE85-9B02689488CA}">
      <dgm:prSet custT="1"/>
      <dgm:spPr>
        <a:solidFill>
          <a:schemeClr val="accent2"/>
        </a:solidFill>
      </dgm:spPr>
      <dgm:t>
        <a:bodyPr/>
        <a:lstStyle/>
        <a:p>
          <a:r>
            <a:rPr lang="en-GB" sz="2400" dirty="0">
              <a:latin typeface="Avenir Next" panose="020B0503020202020204" pitchFamily="34" charset="0"/>
            </a:rPr>
            <a:t>Input and transfer</a:t>
          </a:r>
        </a:p>
      </dgm:t>
    </dgm:pt>
    <dgm:pt modelId="{C2BFA522-C8A7-2343-838D-168D0DCA20F9}" type="parTrans" cxnId="{0260F44B-B4AF-654A-91D2-06B2B76693E2}">
      <dgm:prSet/>
      <dgm:spPr/>
      <dgm:t>
        <a:bodyPr/>
        <a:lstStyle/>
        <a:p>
          <a:endParaRPr lang="de-DE"/>
        </a:p>
      </dgm:t>
    </dgm:pt>
    <dgm:pt modelId="{ADDAD86D-A03A-E540-8940-AA5A97590B3E}" type="sibTrans" cxnId="{0260F44B-B4AF-654A-91D2-06B2B76693E2}">
      <dgm:prSet/>
      <dgm:spPr/>
      <dgm:t>
        <a:bodyPr/>
        <a:lstStyle/>
        <a:p>
          <a:endParaRPr lang="de-DE"/>
        </a:p>
      </dgm:t>
    </dgm:pt>
    <dgm:pt modelId="{4F0277A4-FB47-764D-8CF4-C875D1AE8F0C}">
      <dgm:prSet custT="1"/>
      <dgm:spPr/>
      <dgm:t>
        <a:bodyPr/>
        <a:lstStyle/>
        <a:p>
          <a:r>
            <a:rPr lang="en-GB" sz="2400" dirty="0">
              <a:latin typeface="Avenir Next" panose="020B0503020202020204" pitchFamily="34" charset="0"/>
            </a:rPr>
            <a:t>Developing own ideas</a:t>
          </a:r>
        </a:p>
      </dgm:t>
    </dgm:pt>
    <dgm:pt modelId="{A55B5FAA-4856-0E48-9BC1-4B9A4052D1F3}" type="sibTrans" cxnId="{2887FC89-F940-D545-8760-A5B626B2DD3F}">
      <dgm:prSet/>
      <dgm:spPr/>
      <dgm:t>
        <a:bodyPr/>
        <a:lstStyle/>
        <a:p>
          <a:endParaRPr lang="de-DE"/>
        </a:p>
      </dgm:t>
    </dgm:pt>
    <dgm:pt modelId="{DDCB0758-D02A-474A-A84E-A5CA4A7A9B43}" type="parTrans" cxnId="{2887FC89-F940-D545-8760-A5B626B2DD3F}">
      <dgm:prSet/>
      <dgm:spPr/>
      <dgm:t>
        <a:bodyPr/>
        <a:lstStyle/>
        <a:p>
          <a:endParaRPr lang="de-DE"/>
        </a:p>
      </dgm:t>
    </dgm:pt>
    <dgm:pt modelId="{81B9820D-9878-A746-89D3-682A503C0133}">
      <dgm:prSet custT="1"/>
      <dgm:spPr/>
      <dgm:t>
        <a:bodyPr/>
        <a:lstStyle/>
        <a:p>
          <a:r>
            <a:rPr lang="en-GB" sz="2400" dirty="0">
              <a:latin typeface="Avenir Next" panose="020B0503020202020204" pitchFamily="34" charset="0"/>
            </a:rPr>
            <a:t>Dialogue with decision-makers</a:t>
          </a:r>
        </a:p>
      </dgm:t>
    </dgm:pt>
    <dgm:pt modelId="{2EDE4CFD-49BC-1C44-9009-243810F5B682}" type="sibTrans" cxnId="{B6EAADC9-9E1D-9244-B712-C9A42C2B8AC8}">
      <dgm:prSet/>
      <dgm:spPr/>
      <dgm:t>
        <a:bodyPr/>
        <a:lstStyle/>
        <a:p>
          <a:endParaRPr lang="de-DE"/>
        </a:p>
      </dgm:t>
    </dgm:pt>
    <dgm:pt modelId="{7459F7C5-D30C-FA4D-96FB-569F2F240FF8}" type="parTrans" cxnId="{B6EAADC9-9E1D-9244-B712-C9A42C2B8AC8}">
      <dgm:prSet/>
      <dgm:spPr/>
      <dgm:t>
        <a:bodyPr/>
        <a:lstStyle/>
        <a:p>
          <a:endParaRPr lang="de-DE"/>
        </a:p>
      </dgm:t>
    </dgm:pt>
    <dgm:pt modelId="{FC60DF96-5AF3-B645-98FB-9840A5A53336}" type="pres">
      <dgm:prSet presAssocID="{2488BC71-C507-964B-BE8F-045D6CEE8783}" presName="CompostProcess" presStyleCnt="0">
        <dgm:presLayoutVars>
          <dgm:dir/>
          <dgm:resizeHandles val="exact"/>
        </dgm:presLayoutVars>
      </dgm:prSet>
      <dgm:spPr/>
    </dgm:pt>
    <dgm:pt modelId="{B01F17E4-2978-214A-A28C-39488A55871C}" type="pres">
      <dgm:prSet presAssocID="{2488BC71-C507-964B-BE8F-045D6CEE8783}" presName="arrow" presStyleLbl="bgShp" presStyleIdx="0" presStyleCnt="1"/>
      <dgm:spPr/>
    </dgm:pt>
    <dgm:pt modelId="{9E96B37B-2EA2-574A-B18E-22C5AE1551A8}" type="pres">
      <dgm:prSet presAssocID="{2488BC71-C507-964B-BE8F-045D6CEE8783}" presName="linearProcess" presStyleCnt="0"/>
      <dgm:spPr/>
    </dgm:pt>
    <dgm:pt modelId="{3DF17B50-7A4B-1C42-956B-D0805B707FE7}" type="pres">
      <dgm:prSet presAssocID="{5EBB26FB-98B6-7A4A-BE85-9B02689488CA}" presName="textNode" presStyleLbl="node1" presStyleIdx="0" presStyleCnt="3">
        <dgm:presLayoutVars>
          <dgm:bulletEnabled val="1"/>
        </dgm:presLayoutVars>
      </dgm:prSet>
      <dgm:spPr/>
    </dgm:pt>
    <dgm:pt modelId="{836EBC38-B242-164D-A1BE-758CA865A123}" type="pres">
      <dgm:prSet presAssocID="{ADDAD86D-A03A-E540-8940-AA5A97590B3E}" presName="sibTrans" presStyleCnt="0"/>
      <dgm:spPr/>
    </dgm:pt>
    <dgm:pt modelId="{D780B67F-78FF-F64D-A4E3-F7AACA977A51}" type="pres">
      <dgm:prSet presAssocID="{4F0277A4-FB47-764D-8CF4-C875D1AE8F0C}" presName="textNode" presStyleLbl="node1" presStyleIdx="1" presStyleCnt="3">
        <dgm:presLayoutVars>
          <dgm:bulletEnabled val="1"/>
        </dgm:presLayoutVars>
      </dgm:prSet>
      <dgm:spPr/>
    </dgm:pt>
    <dgm:pt modelId="{A6A30A3E-D7F9-3947-AB10-A8B9662689C1}" type="pres">
      <dgm:prSet presAssocID="{A55B5FAA-4856-0E48-9BC1-4B9A4052D1F3}" presName="sibTrans" presStyleCnt="0"/>
      <dgm:spPr/>
    </dgm:pt>
    <dgm:pt modelId="{12F883BB-E167-024B-8232-95288301A961}" type="pres">
      <dgm:prSet presAssocID="{81B9820D-9878-A746-89D3-682A503C0133}" presName="textNode" presStyleLbl="node1" presStyleIdx="2" presStyleCnt="3">
        <dgm:presLayoutVars>
          <dgm:bulletEnabled val="1"/>
        </dgm:presLayoutVars>
      </dgm:prSet>
      <dgm:spPr/>
    </dgm:pt>
  </dgm:ptLst>
  <dgm:cxnLst>
    <dgm:cxn modelId="{0260F44B-B4AF-654A-91D2-06B2B76693E2}" srcId="{2488BC71-C507-964B-BE8F-045D6CEE8783}" destId="{5EBB26FB-98B6-7A4A-BE85-9B02689488CA}" srcOrd="0" destOrd="0" parTransId="{C2BFA522-C8A7-2343-838D-168D0DCA20F9}" sibTransId="{ADDAD86D-A03A-E540-8940-AA5A97590B3E}"/>
    <dgm:cxn modelId="{32513065-3931-D348-92BC-DCAE13F58CAF}" type="presOf" srcId="{81B9820D-9878-A746-89D3-682A503C0133}" destId="{12F883BB-E167-024B-8232-95288301A961}" srcOrd="0" destOrd="0" presId="urn:microsoft.com/office/officeart/2005/8/layout/hProcess9"/>
    <dgm:cxn modelId="{1C5B2B66-53F9-7549-A09D-A1C44B40FBB4}" type="presOf" srcId="{2488BC71-C507-964B-BE8F-045D6CEE8783}" destId="{FC60DF96-5AF3-B645-98FB-9840A5A53336}" srcOrd="0" destOrd="0" presId="urn:microsoft.com/office/officeart/2005/8/layout/hProcess9"/>
    <dgm:cxn modelId="{2941337C-F107-6842-8A0E-C6B32642102B}" type="presOf" srcId="{4F0277A4-FB47-764D-8CF4-C875D1AE8F0C}" destId="{D780B67F-78FF-F64D-A4E3-F7AACA977A51}" srcOrd="0" destOrd="0" presId="urn:microsoft.com/office/officeart/2005/8/layout/hProcess9"/>
    <dgm:cxn modelId="{2887FC89-F940-D545-8760-A5B626B2DD3F}" srcId="{2488BC71-C507-964B-BE8F-045D6CEE8783}" destId="{4F0277A4-FB47-764D-8CF4-C875D1AE8F0C}" srcOrd="1" destOrd="0" parTransId="{DDCB0758-D02A-474A-A84E-A5CA4A7A9B43}" sibTransId="{A55B5FAA-4856-0E48-9BC1-4B9A4052D1F3}"/>
    <dgm:cxn modelId="{A4E6479E-969E-954F-9F48-D6A57132E238}" type="presOf" srcId="{5EBB26FB-98B6-7A4A-BE85-9B02689488CA}" destId="{3DF17B50-7A4B-1C42-956B-D0805B707FE7}" srcOrd="0" destOrd="0" presId="urn:microsoft.com/office/officeart/2005/8/layout/hProcess9"/>
    <dgm:cxn modelId="{B6EAADC9-9E1D-9244-B712-C9A42C2B8AC8}" srcId="{2488BC71-C507-964B-BE8F-045D6CEE8783}" destId="{81B9820D-9878-A746-89D3-682A503C0133}" srcOrd="2" destOrd="0" parTransId="{7459F7C5-D30C-FA4D-96FB-569F2F240FF8}" sibTransId="{2EDE4CFD-49BC-1C44-9009-243810F5B682}"/>
    <dgm:cxn modelId="{B6791EE1-02EA-F44B-B408-697522321302}" type="presParOf" srcId="{FC60DF96-5AF3-B645-98FB-9840A5A53336}" destId="{B01F17E4-2978-214A-A28C-39488A55871C}" srcOrd="0" destOrd="0" presId="urn:microsoft.com/office/officeart/2005/8/layout/hProcess9"/>
    <dgm:cxn modelId="{6CA7480E-7B64-314E-9FEC-10616E065645}" type="presParOf" srcId="{FC60DF96-5AF3-B645-98FB-9840A5A53336}" destId="{9E96B37B-2EA2-574A-B18E-22C5AE1551A8}" srcOrd="1" destOrd="0" presId="urn:microsoft.com/office/officeart/2005/8/layout/hProcess9"/>
    <dgm:cxn modelId="{D3128962-239C-1E4D-B6FC-A3134E64E1FC}" type="presParOf" srcId="{9E96B37B-2EA2-574A-B18E-22C5AE1551A8}" destId="{3DF17B50-7A4B-1C42-956B-D0805B707FE7}" srcOrd="0" destOrd="0" presId="urn:microsoft.com/office/officeart/2005/8/layout/hProcess9"/>
    <dgm:cxn modelId="{0441B11B-9B7B-BA47-A9F2-8ED69546DAF4}" type="presParOf" srcId="{9E96B37B-2EA2-574A-B18E-22C5AE1551A8}" destId="{836EBC38-B242-164D-A1BE-758CA865A123}" srcOrd="1" destOrd="0" presId="urn:microsoft.com/office/officeart/2005/8/layout/hProcess9"/>
    <dgm:cxn modelId="{58F66766-E2A2-5741-98E7-10358BA48B98}" type="presParOf" srcId="{9E96B37B-2EA2-574A-B18E-22C5AE1551A8}" destId="{D780B67F-78FF-F64D-A4E3-F7AACA977A51}" srcOrd="2" destOrd="0" presId="urn:microsoft.com/office/officeart/2005/8/layout/hProcess9"/>
    <dgm:cxn modelId="{A68F1C6D-E61D-CE48-A41D-45C480CED0F9}" type="presParOf" srcId="{9E96B37B-2EA2-574A-B18E-22C5AE1551A8}" destId="{A6A30A3E-D7F9-3947-AB10-A8B9662689C1}" srcOrd="3" destOrd="0" presId="urn:microsoft.com/office/officeart/2005/8/layout/hProcess9"/>
    <dgm:cxn modelId="{CF61FF69-31F0-6443-8F24-BE31740AD54D}" type="presParOf" srcId="{9E96B37B-2EA2-574A-B18E-22C5AE1551A8}" destId="{12F883BB-E167-024B-8232-95288301A961}"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2488BC71-C507-964B-BE8F-045D6CEE8783}" type="doc">
      <dgm:prSet loTypeId="urn:microsoft.com/office/officeart/2005/8/layout/hProcess9" loCatId="list" qsTypeId="urn:microsoft.com/office/officeart/2005/8/quickstyle/simple2" qsCatId="simple" csTypeId="urn:microsoft.com/office/officeart/2005/8/colors/colorful2" csCatId="colorful" phldr="1"/>
      <dgm:spPr/>
      <dgm:t>
        <a:bodyPr/>
        <a:lstStyle/>
        <a:p>
          <a:endParaRPr lang="de-DE"/>
        </a:p>
      </dgm:t>
    </dgm:pt>
    <dgm:pt modelId="{5EBB26FB-98B6-7A4A-BE85-9B02689488CA}">
      <dgm:prSet custT="1"/>
      <dgm:spPr>
        <a:solidFill>
          <a:schemeClr val="accent2"/>
        </a:solidFill>
      </dgm:spPr>
      <dgm:t>
        <a:bodyPr/>
        <a:lstStyle/>
        <a:p>
          <a:r>
            <a:rPr lang="en-GB" sz="2400" dirty="0">
              <a:latin typeface="Avenir Next" panose="020B0503020202020204" pitchFamily="34" charset="0"/>
            </a:rPr>
            <a:t>Input and transfer</a:t>
          </a:r>
        </a:p>
      </dgm:t>
    </dgm:pt>
    <dgm:pt modelId="{C2BFA522-C8A7-2343-838D-168D0DCA20F9}" type="parTrans" cxnId="{0260F44B-B4AF-654A-91D2-06B2B76693E2}">
      <dgm:prSet/>
      <dgm:spPr/>
      <dgm:t>
        <a:bodyPr/>
        <a:lstStyle/>
        <a:p>
          <a:endParaRPr lang="de-DE"/>
        </a:p>
      </dgm:t>
    </dgm:pt>
    <dgm:pt modelId="{ADDAD86D-A03A-E540-8940-AA5A97590B3E}" type="sibTrans" cxnId="{0260F44B-B4AF-654A-91D2-06B2B76693E2}">
      <dgm:prSet/>
      <dgm:spPr/>
      <dgm:t>
        <a:bodyPr/>
        <a:lstStyle/>
        <a:p>
          <a:endParaRPr lang="de-DE"/>
        </a:p>
      </dgm:t>
    </dgm:pt>
    <dgm:pt modelId="{4F0277A4-FB47-764D-8CF4-C875D1AE8F0C}">
      <dgm:prSet custT="1"/>
      <dgm:spPr/>
      <dgm:t>
        <a:bodyPr/>
        <a:lstStyle/>
        <a:p>
          <a:r>
            <a:rPr lang="en-GB" sz="2400" dirty="0">
              <a:latin typeface="Avenir Next" panose="020B0503020202020204" pitchFamily="34" charset="0"/>
            </a:rPr>
            <a:t>Developing own ideas</a:t>
          </a:r>
        </a:p>
      </dgm:t>
    </dgm:pt>
    <dgm:pt modelId="{A55B5FAA-4856-0E48-9BC1-4B9A4052D1F3}" type="sibTrans" cxnId="{2887FC89-F940-D545-8760-A5B626B2DD3F}">
      <dgm:prSet/>
      <dgm:spPr/>
      <dgm:t>
        <a:bodyPr/>
        <a:lstStyle/>
        <a:p>
          <a:endParaRPr lang="de-DE"/>
        </a:p>
      </dgm:t>
    </dgm:pt>
    <dgm:pt modelId="{DDCB0758-D02A-474A-A84E-A5CA4A7A9B43}" type="parTrans" cxnId="{2887FC89-F940-D545-8760-A5B626B2DD3F}">
      <dgm:prSet/>
      <dgm:spPr/>
      <dgm:t>
        <a:bodyPr/>
        <a:lstStyle/>
        <a:p>
          <a:endParaRPr lang="de-DE"/>
        </a:p>
      </dgm:t>
    </dgm:pt>
    <dgm:pt modelId="{81B9820D-9878-A746-89D3-682A503C0133}">
      <dgm:prSet custT="1"/>
      <dgm:spPr/>
      <dgm:t>
        <a:bodyPr/>
        <a:lstStyle/>
        <a:p>
          <a:r>
            <a:rPr lang="en-GB" sz="2400" dirty="0">
              <a:latin typeface="Avenir Next" panose="020B0503020202020204" pitchFamily="34" charset="0"/>
            </a:rPr>
            <a:t>Dialogue with decision-makers</a:t>
          </a:r>
        </a:p>
      </dgm:t>
    </dgm:pt>
    <dgm:pt modelId="{2EDE4CFD-49BC-1C44-9009-243810F5B682}" type="sibTrans" cxnId="{B6EAADC9-9E1D-9244-B712-C9A42C2B8AC8}">
      <dgm:prSet/>
      <dgm:spPr/>
      <dgm:t>
        <a:bodyPr/>
        <a:lstStyle/>
        <a:p>
          <a:endParaRPr lang="de-DE"/>
        </a:p>
      </dgm:t>
    </dgm:pt>
    <dgm:pt modelId="{7459F7C5-D30C-FA4D-96FB-569F2F240FF8}" type="parTrans" cxnId="{B6EAADC9-9E1D-9244-B712-C9A42C2B8AC8}">
      <dgm:prSet/>
      <dgm:spPr/>
      <dgm:t>
        <a:bodyPr/>
        <a:lstStyle/>
        <a:p>
          <a:endParaRPr lang="de-DE"/>
        </a:p>
      </dgm:t>
    </dgm:pt>
    <dgm:pt modelId="{FC60DF96-5AF3-B645-98FB-9840A5A53336}" type="pres">
      <dgm:prSet presAssocID="{2488BC71-C507-964B-BE8F-045D6CEE8783}" presName="CompostProcess" presStyleCnt="0">
        <dgm:presLayoutVars>
          <dgm:dir/>
          <dgm:resizeHandles val="exact"/>
        </dgm:presLayoutVars>
      </dgm:prSet>
      <dgm:spPr/>
    </dgm:pt>
    <dgm:pt modelId="{B01F17E4-2978-214A-A28C-39488A55871C}" type="pres">
      <dgm:prSet presAssocID="{2488BC71-C507-964B-BE8F-045D6CEE8783}" presName="arrow" presStyleLbl="bgShp" presStyleIdx="0" presStyleCnt="1"/>
      <dgm:spPr/>
    </dgm:pt>
    <dgm:pt modelId="{9E96B37B-2EA2-574A-B18E-22C5AE1551A8}" type="pres">
      <dgm:prSet presAssocID="{2488BC71-C507-964B-BE8F-045D6CEE8783}" presName="linearProcess" presStyleCnt="0"/>
      <dgm:spPr/>
    </dgm:pt>
    <dgm:pt modelId="{3DF17B50-7A4B-1C42-956B-D0805B707FE7}" type="pres">
      <dgm:prSet presAssocID="{5EBB26FB-98B6-7A4A-BE85-9B02689488CA}" presName="textNode" presStyleLbl="node1" presStyleIdx="0" presStyleCnt="3">
        <dgm:presLayoutVars>
          <dgm:bulletEnabled val="1"/>
        </dgm:presLayoutVars>
      </dgm:prSet>
      <dgm:spPr/>
    </dgm:pt>
    <dgm:pt modelId="{836EBC38-B242-164D-A1BE-758CA865A123}" type="pres">
      <dgm:prSet presAssocID="{ADDAD86D-A03A-E540-8940-AA5A97590B3E}" presName="sibTrans" presStyleCnt="0"/>
      <dgm:spPr/>
    </dgm:pt>
    <dgm:pt modelId="{D780B67F-78FF-F64D-A4E3-F7AACA977A51}" type="pres">
      <dgm:prSet presAssocID="{4F0277A4-FB47-764D-8CF4-C875D1AE8F0C}" presName="textNode" presStyleLbl="node1" presStyleIdx="1" presStyleCnt="3">
        <dgm:presLayoutVars>
          <dgm:bulletEnabled val="1"/>
        </dgm:presLayoutVars>
      </dgm:prSet>
      <dgm:spPr/>
    </dgm:pt>
    <dgm:pt modelId="{A6A30A3E-D7F9-3947-AB10-A8B9662689C1}" type="pres">
      <dgm:prSet presAssocID="{A55B5FAA-4856-0E48-9BC1-4B9A4052D1F3}" presName="sibTrans" presStyleCnt="0"/>
      <dgm:spPr/>
    </dgm:pt>
    <dgm:pt modelId="{12F883BB-E167-024B-8232-95288301A961}" type="pres">
      <dgm:prSet presAssocID="{81B9820D-9878-A746-89D3-682A503C0133}" presName="textNode" presStyleLbl="node1" presStyleIdx="2" presStyleCnt="3">
        <dgm:presLayoutVars>
          <dgm:bulletEnabled val="1"/>
        </dgm:presLayoutVars>
      </dgm:prSet>
      <dgm:spPr/>
    </dgm:pt>
  </dgm:ptLst>
  <dgm:cxnLst>
    <dgm:cxn modelId="{0260F44B-B4AF-654A-91D2-06B2B76693E2}" srcId="{2488BC71-C507-964B-BE8F-045D6CEE8783}" destId="{5EBB26FB-98B6-7A4A-BE85-9B02689488CA}" srcOrd="0" destOrd="0" parTransId="{C2BFA522-C8A7-2343-838D-168D0DCA20F9}" sibTransId="{ADDAD86D-A03A-E540-8940-AA5A97590B3E}"/>
    <dgm:cxn modelId="{32513065-3931-D348-92BC-DCAE13F58CAF}" type="presOf" srcId="{81B9820D-9878-A746-89D3-682A503C0133}" destId="{12F883BB-E167-024B-8232-95288301A961}" srcOrd="0" destOrd="0" presId="urn:microsoft.com/office/officeart/2005/8/layout/hProcess9"/>
    <dgm:cxn modelId="{1C5B2B66-53F9-7549-A09D-A1C44B40FBB4}" type="presOf" srcId="{2488BC71-C507-964B-BE8F-045D6CEE8783}" destId="{FC60DF96-5AF3-B645-98FB-9840A5A53336}" srcOrd="0" destOrd="0" presId="urn:microsoft.com/office/officeart/2005/8/layout/hProcess9"/>
    <dgm:cxn modelId="{2941337C-F107-6842-8A0E-C6B32642102B}" type="presOf" srcId="{4F0277A4-FB47-764D-8CF4-C875D1AE8F0C}" destId="{D780B67F-78FF-F64D-A4E3-F7AACA977A51}" srcOrd="0" destOrd="0" presId="urn:microsoft.com/office/officeart/2005/8/layout/hProcess9"/>
    <dgm:cxn modelId="{2887FC89-F940-D545-8760-A5B626B2DD3F}" srcId="{2488BC71-C507-964B-BE8F-045D6CEE8783}" destId="{4F0277A4-FB47-764D-8CF4-C875D1AE8F0C}" srcOrd="1" destOrd="0" parTransId="{DDCB0758-D02A-474A-A84E-A5CA4A7A9B43}" sibTransId="{A55B5FAA-4856-0E48-9BC1-4B9A4052D1F3}"/>
    <dgm:cxn modelId="{A4E6479E-969E-954F-9F48-D6A57132E238}" type="presOf" srcId="{5EBB26FB-98B6-7A4A-BE85-9B02689488CA}" destId="{3DF17B50-7A4B-1C42-956B-D0805B707FE7}" srcOrd="0" destOrd="0" presId="urn:microsoft.com/office/officeart/2005/8/layout/hProcess9"/>
    <dgm:cxn modelId="{B6EAADC9-9E1D-9244-B712-C9A42C2B8AC8}" srcId="{2488BC71-C507-964B-BE8F-045D6CEE8783}" destId="{81B9820D-9878-A746-89D3-682A503C0133}" srcOrd="2" destOrd="0" parTransId="{7459F7C5-D30C-FA4D-96FB-569F2F240FF8}" sibTransId="{2EDE4CFD-49BC-1C44-9009-243810F5B682}"/>
    <dgm:cxn modelId="{B6791EE1-02EA-F44B-B408-697522321302}" type="presParOf" srcId="{FC60DF96-5AF3-B645-98FB-9840A5A53336}" destId="{B01F17E4-2978-214A-A28C-39488A55871C}" srcOrd="0" destOrd="0" presId="urn:microsoft.com/office/officeart/2005/8/layout/hProcess9"/>
    <dgm:cxn modelId="{6CA7480E-7B64-314E-9FEC-10616E065645}" type="presParOf" srcId="{FC60DF96-5AF3-B645-98FB-9840A5A53336}" destId="{9E96B37B-2EA2-574A-B18E-22C5AE1551A8}" srcOrd="1" destOrd="0" presId="urn:microsoft.com/office/officeart/2005/8/layout/hProcess9"/>
    <dgm:cxn modelId="{D3128962-239C-1E4D-B6FC-A3134E64E1FC}" type="presParOf" srcId="{9E96B37B-2EA2-574A-B18E-22C5AE1551A8}" destId="{3DF17B50-7A4B-1C42-956B-D0805B707FE7}" srcOrd="0" destOrd="0" presId="urn:microsoft.com/office/officeart/2005/8/layout/hProcess9"/>
    <dgm:cxn modelId="{0441B11B-9B7B-BA47-A9F2-8ED69546DAF4}" type="presParOf" srcId="{9E96B37B-2EA2-574A-B18E-22C5AE1551A8}" destId="{836EBC38-B242-164D-A1BE-758CA865A123}" srcOrd="1" destOrd="0" presId="urn:microsoft.com/office/officeart/2005/8/layout/hProcess9"/>
    <dgm:cxn modelId="{58F66766-E2A2-5741-98E7-10358BA48B98}" type="presParOf" srcId="{9E96B37B-2EA2-574A-B18E-22C5AE1551A8}" destId="{D780B67F-78FF-F64D-A4E3-F7AACA977A51}" srcOrd="2" destOrd="0" presId="urn:microsoft.com/office/officeart/2005/8/layout/hProcess9"/>
    <dgm:cxn modelId="{A68F1C6D-E61D-CE48-A41D-45C480CED0F9}" type="presParOf" srcId="{9E96B37B-2EA2-574A-B18E-22C5AE1551A8}" destId="{A6A30A3E-D7F9-3947-AB10-A8B9662689C1}" srcOrd="3" destOrd="0" presId="urn:microsoft.com/office/officeart/2005/8/layout/hProcess9"/>
    <dgm:cxn modelId="{CF61FF69-31F0-6443-8F24-BE31740AD54D}" type="presParOf" srcId="{9E96B37B-2EA2-574A-B18E-22C5AE1551A8}" destId="{12F883BB-E167-024B-8232-95288301A961}"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1F17E4-2978-214A-A28C-39488A55871C}">
      <dsp:nvSpPr>
        <dsp:cNvPr id="0" name=""/>
        <dsp:cNvSpPr/>
      </dsp:nvSpPr>
      <dsp:spPr>
        <a:xfrm>
          <a:off x="788669" y="0"/>
          <a:ext cx="8938260" cy="43513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F17B50-7A4B-1C42-956B-D0805B707FE7}">
      <dsp:nvSpPr>
        <dsp:cNvPr id="0" name=""/>
        <dsp:cNvSpPr/>
      </dsp:nvSpPr>
      <dsp:spPr>
        <a:xfrm>
          <a:off x="0" y="1305401"/>
          <a:ext cx="3154680" cy="1740535"/>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Avenir Next" panose="020B0503020202020204" pitchFamily="34" charset="0"/>
            </a:rPr>
            <a:t>Input and transfer</a:t>
          </a:r>
        </a:p>
      </dsp:txBody>
      <dsp:txXfrm>
        <a:off x="84966" y="1390367"/>
        <a:ext cx="2984748" cy="1570603"/>
      </dsp:txXfrm>
    </dsp:sp>
    <dsp:sp modelId="{D780B67F-78FF-F64D-A4E3-F7AACA977A51}">
      <dsp:nvSpPr>
        <dsp:cNvPr id="0" name=""/>
        <dsp:cNvSpPr/>
      </dsp:nvSpPr>
      <dsp:spPr>
        <a:xfrm>
          <a:off x="3680459" y="1305401"/>
          <a:ext cx="3154680" cy="1740535"/>
        </a:xfrm>
        <a:prstGeom prst="roundRect">
          <a:avLst/>
        </a:prstGeom>
        <a:solidFill>
          <a:schemeClr val="accent2">
            <a:hueOff val="-727682"/>
            <a:satOff val="-41964"/>
            <a:lumOff val="431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Avenir Next" panose="020B0503020202020204" pitchFamily="34" charset="0"/>
            </a:rPr>
            <a:t>Developing own ideas</a:t>
          </a:r>
        </a:p>
      </dsp:txBody>
      <dsp:txXfrm>
        <a:off x="3765425" y="1390367"/>
        <a:ext cx="2984748" cy="1570603"/>
      </dsp:txXfrm>
    </dsp:sp>
    <dsp:sp modelId="{12F883BB-E167-024B-8232-95288301A961}">
      <dsp:nvSpPr>
        <dsp:cNvPr id="0" name=""/>
        <dsp:cNvSpPr/>
      </dsp:nvSpPr>
      <dsp:spPr>
        <a:xfrm>
          <a:off x="7360920" y="1305401"/>
          <a:ext cx="3154680" cy="1740535"/>
        </a:xfrm>
        <a:prstGeom prst="round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Avenir Next" panose="020B0503020202020204" pitchFamily="34" charset="0"/>
            </a:rPr>
            <a:t>Dialogue with decision-makers</a:t>
          </a:r>
        </a:p>
      </dsp:txBody>
      <dsp:txXfrm>
        <a:off x="7445886" y="1390367"/>
        <a:ext cx="2984748"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C88AD9-E84A-6A47-BB46-795F99B8E60E}">
      <dsp:nvSpPr>
        <dsp:cNvPr id="0" name=""/>
        <dsp:cNvSpPr/>
      </dsp:nvSpPr>
      <dsp:spPr>
        <a:xfrm rot="16200000">
          <a:off x="508000" y="-508000"/>
          <a:ext cx="2032000" cy="3048000"/>
        </a:xfrm>
        <a:prstGeom prst="round1Rect">
          <a:avLst/>
        </a:prstGeom>
        <a:solidFill>
          <a:schemeClr val="tx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kern="1200" dirty="0">
              <a:solidFill>
                <a:schemeClr val="tx1"/>
              </a:solidFill>
            </a:rPr>
            <a:t>Space</a:t>
          </a:r>
        </a:p>
      </dsp:txBody>
      <dsp:txXfrm rot="5400000">
        <a:off x="0" y="0"/>
        <a:ext cx="3048000" cy="1524000"/>
      </dsp:txXfrm>
    </dsp:sp>
    <dsp:sp modelId="{2E0A1F8D-7370-8A47-9B66-B1AE21F82B2C}">
      <dsp:nvSpPr>
        <dsp:cNvPr id="0" name=""/>
        <dsp:cNvSpPr/>
      </dsp:nvSpPr>
      <dsp:spPr>
        <a:xfrm>
          <a:off x="3048000" y="0"/>
          <a:ext cx="3048000" cy="2032000"/>
        </a:xfrm>
        <a:prstGeom prst="round1Rect">
          <a:avLst/>
        </a:prstGeom>
        <a:solidFill>
          <a:schemeClr val="accent2">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kern="1200" dirty="0">
              <a:solidFill>
                <a:schemeClr val="tx1"/>
              </a:solidFill>
            </a:rPr>
            <a:t>Voice</a:t>
          </a:r>
        </a:p>
      </dsp:txBody>
      <dsp:txXfrm>
        <a:off x="3048000" y="0"/>
        <a:ext cx="3048000" cy="1524000"/>
      </dsp:txXfrm>
    </dsp:sp>
    <dsp:sp modelId="{5D96943C-81DD-FE43-A193-7E84B2CD4FDF}">
      <dsp:nvSpPr>
        <dsp:cNvPr id="0" name=""/>
        <dsp:cNvSpPr/>
      </dsp:nvSpPr>
      <dsp:spPr>
        <a:xfrm rot="10800000">
          <a:off x="0" y="2032000"/>
          <a:ext cx="3048000" cy="2032000"/>
        </a:xfrm>
        <a:prstGeom prst="round1Rect">
          <a:avLst/>
        </a:prstGeom>
        <a:solidFill>
          <a:schemeClr val="accent3">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kern="1200" dirty="0">
              <a:solidFill>
                <a:schemeClr val="tx1"/>
              </a:solidFill>
            </a:rPr>
            <a:t>Audience</a:t>
          </a:r>
        </a:p>
      </dsp:txBody>
      <dsp:txXfrm rot="10800000">
        <a:off x="0" y="2539999"/>
        <a:ext cx="3048000" cy="1524000"/>
      </dsp:txXfrm>
    </dsp:sp>
    <dsp:sp modelId="{B6808C0E-6E58-8742-A503-37695C8B15C9}">
      <dsp:nvSpPr>
        <dsp:cNvPr id="0" name=""/>
        <dsp:cNvSpPr/>
      </dsp:nvSpPr>
      <dsp:spPr>
        <a:xfrm rot="5400000">
          <a:off x="3556000" y="1523999"/>
          <a:ext cx="2032000" cy="3048000"/>
        </a:xfrm>
        <a:prstGeom prst="round1Rect">
          <a:avLst/>
        </a:prstGeom>
        <a:solidFill>
          <a:schemeClr val="accent4">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n-GB" sz="2300" kern="1200" dirty="0">
              <a:solidFill>
                <a:schemeClr val="tx1"/>
              </a:solidFill>
            </a:rPr>
            <a:t>Influence</a:t>
          </a:r>
        </a:p>
      </dsp:txBody>
      <dsp:txXfrm rot="-5400000">
        <a:off x="3048000" y="2539999"/>
        <a:ext cx="3048000" cy="1524000"/>
      </dsp:txXfrm>
    </dsp:sp>
    <dsp:sp modelId="{A1149258-A154-8749-9C7C-99D79A00AAF5}">
      <dsp:nvSpPr>
        <dsp:cNvPr id="0" name=""/>
        <dsp:cNvSpPr/>
      </dsp:nvSpPr>
      <dsp:spPr>
        <a:xfrm>
          <a:off x="2133600" y="1523999"/>
          <a:ext cx="1828800" cy="1016000"/>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The Laura Lundy model</a:t>
          </a:r>
        </a:p>
      </dsp:txBody>
      <dsp:txXfrm>
        <a:off x="2183197" y="1573596"/>
        <a:ext cx="1729606" cy="9168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1F17E4-2978-214A-A28C-39488A55871C}">
      <dsp:nvSpPr>
        <dsp:cNvPr id="0" name=""/>
        <dsp:cNvSpPr/>
      </dsp:nvSpPr>
      <dsp:spPr>
        <a:xfrm>
          <a:off x="788669" y="0"/>
          <a:ext cx="8938260" cy="43513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F17B50-7A4B-1C42-956B-D0805B707FE7}">
      <dsp:nvSpPr>
        <dsp:cNvPr id="0" name=""/>
        <dsp:cNvSpPr/>
      </dsp:nvSpPr>
      <dsp:spPr>
        <a:xfrm>
          <a:off x="0" y="1305401"/>
          <a:ext cx="3154680" cy="1740535"/>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Avenir Next" panose="020B0503020202020204" pitchFamily="34" charset="0"/>
            </a:rPr>
            <a:t>Input and transfer</a:t>
          </a:r>
        </a:p>
      </dsp:txBody>
      <dsp:txXfrm>
        <a:off x="84966" y="1390367"/>
        <a:ext cx="2984748" cy="1570603"/>
      </dsp:txXfrm>
    </dsp:sp>
    <dsp:sp modelId="{D780B67F-78FF-F64D-A4E3-F7AACA977A51}">
      <dsp:nvSpPr>
        <dsp:cNvPr id="0" name=""/>
        <dsp:cNvSpPr/>
      </dsp:nvSpPr>
      <dsp:spPr>
        <a:xfrm>
          <a:off x="3680459" y="1305401"/>
          <a:ext cx="3154680" cy="1740535"/>
        </a:xfrm>
        <a:prstGeom prst="roundRect">
          <a:avLst/>
        </a:prstGeom>
        <a:solidFill>
          <a:schemeClr val="accent2">
            <a:hueOff val="-727682"/>
            <a:satOff val="-41964"/>
            <a:lumOff val="431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Avenir Next" panose="020B0503020202020204" pitchFamily="34" charset="0"/>
            </a:rPr>
            <a:t>Developing own ideas</a:t>
          </a:r>
        </a:p>
      </dsp:txBody>
      <dsp:txXfrm>
        <a:off x="3765425" y="1390367"/>
        <a:ext cx="2984748" cy="1570603"/>
      </dsp:txXfrm>
    </dsp:sp>
    <dsp:sp modelId="{12F883BB-E167-024B-8232-95288301A961}">
      <dsp:nvSpPr>
        <dsp:cNvPr id="0" name=""/>
        <dsp:cNvSpPr/>
      </dsp:nvSpPr>
      <dsp:spPr>
        <a:xfrm>
          <a:off x="7360920" y="1305401"/>
          <a:ext cx="3154680" cy="1740535"/>
        </a:xfrm>
        <a:prstGeom prst="round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Avenir Next" panose="020B0503020202020204" pitchFamily="34" charset="0"/>
            </a:rPr>
            <a:t>Dialogue with decision-makers</a:t>
          </a:r>
        </a:p>
      </dsp:txBody>
      <dsp:txXfrm>
        <a:off x="7445886" y="1390367"/>
        <a:ext cx="2984748" cy="15706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1F17E4-2978-214A-A28C-39488A55871C}">
      <dsp:nvSpPr>
        <dsp:cNvPr id="0" name=""/>
        <dsp:cNvSpPr/>
      </dsp:nvSpPr>
      <dsp:spPr>
        <a:xfrm>
          <a:off x="788669" y="0"/>
          <a:ext cx="8938260" cy="4351338"/>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DF17B50-7A4B-1C42-956B-D0805B707FE7}">
      <dsp:nvSpPr>
        <dsp:cNvPr id="0" name=""/>
        <dsp:cNvSpPr/>
      </dsp:nvSpPr>
      <dsp:spPr>
        <a:xfrm>
          <a:off x="0" y="1305401"/>
          <a:ext cx="3154680" cy="1740535"/>
        </a:xfrm>
        <a:prstGeom prst="roundRect">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Avenir Next" panose="020B0503020202020204" pitchFamily="34" charset="0"/>
            </a:rPr>
            <a:t>Input and transfer</a:t>
          </a:r>
        </a:p>
      </dsp:txBody>
      <dsp:txXfrm>
        <a:off x="84966" y="1390367"/>
        <a:ext cx="2984748" cy="1570603"/>
      </dsp:txXfrm>
    </dsp:sp>
    <dsp:sp modelId="{D780B67F-78FF-F64D-A4E3-F7AACA977A51}">
      <dsp:nvSpPr>
        <dsp:cNvPr id="0" name=""/>
        <dsp:cNvSpPr/>
      </dsp:nvSpPr>
      <dsp:spPr>
        <a:xfrm>
          <a:off x="3680459" y="1305401"/>
          <a:ext cx="3154680" cy="1740535"/>
        </a:xfrm>
        <a:prstGeom prst="roundRect">
          <a:avLst/>
        </a:prstGeom>
        <a:solidFill>
          <a:schemeClr val="accent2">
            <a:hueOff val="-727682"/>
            <a:satOff val="-41964"/>
            <a:lumOff val="4314"/>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Avenir Next" panose="020B0503020202020204" pitchFamily="34" charset="0"/>
            </a:rPr>
            <a:t>Developing own ideas</a:t>
          </a:r>
        </a:p>
      </dsp:txBody>
      <dsp:txXfrm>
        <a:off x="3765425" y="1390367"/>
        <a:ext cx="2984748" cy="1570603"/>
      </dsp:txXfrm>
    </dsp:sp>
    <dsp:sp modelId="{12F883BB-E167-024B-8232-95288301A961}">
      <dsp:nvSpPr>
        <dsp:cNvPr id="0" name=""/>
        <dsp:cNvSpPr/>
      </dsp:nvSpPr>
      <dsp:spPr>
        <a:xfrm>
          <a:off x="7360920" y="1305401"/>
          <a:ext cx="3154680" cy="1740535"/>
        </a:xfrm>
        <a:prstGeom prst="roundRect">
          <a:avLst/>
        </a:prstGeom>
        <a:solidFill>
          <a:schemeClr val="accent2">
            <a:hueOff val="-1455363"/>
            <a:satOff val="-83928"/>
            <a:lumOff val="8628"/>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latin typeface="Avenir Next" panose="020B0503020202020204" pitchFamily="34" charset="0"/>
            </a:rPr>
            <a:t>Dialogue with decision-makers</a:t>
          </a:r>
        </a:p>
      </dsp:txBody>
      <dsp:txXfrm>
        <a:off x="7445886" y="1390367"/>
        <a:ext cx="2984748" cy="157060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32D4A07C-C0CE-8545-A158-6BB8F0BA4BE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FC781F6D-B15F-1D42-822A-C1B3BD5F771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80CDA05-B725-0849-A6ED-926C919713A2}" type="datetimeFigureOut">
              <a:rPr lang="fr-FR" smtClean="0"/>
              <a:t>27/07/2026</a:t>
            </a:fld>
            <a:endParaRPr lang="fr-FR" dirty="0"/>
          </a:p>
        </p:txBody>
      </p:sp>
      <p:sp>
        <p:nvSpPr>
          <p:cNvPr id="4" name="Espace réservé du pied de page 3">
            <a:extLst>
              <a:ext uri="{FF2B5EF4-FFF2-40B4-BE49-F238E27FC236}">
                <a16:creationId xmlns:a16="http://schemas.microsoft.com/office/drawing/2014/main" id="{CBD8E6BB-B3F1-CB46-9E32-FE52601D765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a:extLst>
              <a:ext uri="{FF2B5EF4-FFF2-40B4-BE49-F238E27FC236}">
                <a16:creationId xmlns:a16="http://schemas.microsoft.com/office/drawing/2014/main" id="{DDE5130F-E68B-2747-B9AD-0E2513CC1382}"/>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371FB5C-51B3-D54D-AA47-40673E395D1F}" type="slidenum">
              <a:rPr lang="fr-FR" smtClean="0"/>
              <a:t>‹Nr.›</a:t>
            </a:fld>
            <a:endParaRPr lang="fr-FR" dirty="0"/>
          </a:p>
        </p:txBody>
      </p:sp>
    </p:spTree>
    <p:extLst>
      <p:ext uri="{BB962C8B-B14F-4D97-AF65-F5344CB8AC3E}">
        <p14:creationId xmlns:p14="http://schemas.microsoft.com/office/powerpoint/2010/main" val="22924963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06030B-4C80-844B-BF18-B1A40A7D45E7}" type="datetimeFigureOut">
              <a:rPr lang="fr-FR" smtClean="0"/>
              <a:t>27/07/2026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AA0479-8795-6545-AA04-4A1463CB53DC}" type="slidenum">
              <a:rPr lang="fr-FR" smtClean="0"/>
              <a:t>‹Nr.›</a:t>
            </a:fld>
            <a:endParaRPr lang="fr-FR"/>
          </a:p>
        </p:txBody>
      </p:sp>
    </p:spTree>
    <p:extLst>
      <p:ext uri="{BB962C8B-B14F-4D97-AF65-F5344CB8AC3E}">
        <p14:creationId xmlns:p14="http://schemas.microsoft.com/office/powerpoint/2010/main" val="2472816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FR" dirty="0"/>
          </a:p>
        </p:txBody>
      </p:sp>
      <p:sp>
        <p:nvSpPr>
          <p:cNvPr id="4" name="Foliennummernplatzhalter 3"/>
          <p:cNvSpPr>
            <a:spLocks noGrp="1"/>
          </p:cNvSpPr>
          <p:nvPr>
            <p:ph type="sldNum" sz="quarter" idx="5"/>
          </p:nvPr>
        </p:nvSpPr>
        <p:spPr/>
        <p:txBody>
          <a:bodyPr/>
          <a:lstStyle/>
          <a:p>
            <a:fld id="{BAAA0479-8795-6545-AA04-4A1463CB53DC}" type="slidenum">
              <a:rPr lang="fr-FR" smtClean="0"/>
              <a:t>1</a:t>
            </a:fld>
            <a:endParaRPr lang="fr-FR"/>
          </a:p>
        </p:txBody>
      </p:sp>
    </p:spTree>
    <p:extLst>
      <p:ext uri="{BB962C8B-B14F-4D97-AF65-F5344CB8AC3E}">
        <p14:creationId xmlns:p14="http://schemas.microsoft.com/office/powerpoint/2010/main" val="3777301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5"/>
          </p:nvPr>
        </p:nvSpPr>
        <p:spPr/>
        <p:txBody>
          <a:bodyPr/>
          <a:lstStyle/>
          <a:p>
            <a:fld id="{541E9CB7-253A-8640-8681-74B6F60605FB}" type="slidenum">
              <a:rPr lang="de-DE" smtClean="0"/>
              <a:t>11</a:t>
            </a:fld>
            <a:endParaRPr lang="de-DE"/>
          </a:p>
        </p:txBody>
      </p:sp>
    </p:spTree>
    <p:extLst>
      <p:ext uri="{BB962C8B-B14F-4D97-AF65-F5344CB8AC3E}">
        <p14:creationId xmlns:p14="http://schemas.microsoft.com/office/powerpoint/2010/main" val="23245533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a:p>
        </p:txBody>
      </p:sp>
      <p:sp>
        <p:nvSpPr>
          <p:cNvPr id="4" name="Foliennummernplatzhalter 3"/>
          <p:cNvSpPr>
            <a:spLocks noGrp="1"/>
          </p:cNvSpPr>
          <p:nvPr>
            <p:ph type="sldNum" sz="quarter" idx="10"/>
          </p:nvPr>
        </p:nvSpPr>
        <p:spPr/>
        <p:txBody>
          <a:bodyPr/>
          <a:lstStyle/>
          <a:p>
            <a:fld id="{541E9CB7-253A-8640-8681-74B6F60605FB}" type="slidenum">
              <a:rPr lang="de-DE" smtClean="0"/>
              <a:t>12</a:t>
            </a:fld>
            <a:endParaRPr lang="de-DE"/>
          </a:p>
        </p:txBody>
      </p:sp>
    </p:spTree>
    <p:extLst>
      <p:ext uri="{BB962C8B-B14F-4D97-AF65-F5344CB8AC3E}">
        <p14:creationId xmlns:p14="http://schemas.microsoft.com/office/powerpoint/2010/main" val="524539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baseline="0" dirty="0"/>
          </a:p>
          <a:p>
            <a:endParaRPr lang="de-DE" baseline="0" dirty="0"/>
          </a:p>
        </p:txBody>
      </p:sp>
      <p:sp>
        <p:nvSpPr>
          <p:cNvPr id="4" name="Foliennummernplatzhalter 3"/>
          <p:cNvSpPr>
            <a:spLocks noGrp="1"/>
          </p:cNvSpPr>
          <p:nvPr>
            <p:ph type="sldNum" sz="quarter" idx="5"/>
          </p:nvPr>
        </p:nvSpPr>
        <p:spPr/>
        <p:txBody>
          <a:bodyPr/>
          <a:lstStyle/>
          <a:p>
            <a:fld id="{541E9CB7-253A-8640-8681-74B6F60605FB}" type="slidenum">
              <a:rPr lang="de-DE" smtClean="0"/>
              <a:t>13</a:t>
            </a:fld>
            <a:endParaRPr lang="de-DE"/>
          </a:p>
        </p:txBody>
      </p:sp>
    </p:spTree>
    <p:extLst>
      <p:ext uri="{BB962C8B-B14F-4D97-AF65-F5344CB8AC3E}">
        <p14:creationId xmlns:p14="http://schemas.microsoft.com/office/powerpoint/2010/main" val="17199818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3B471-481F-3E8A-E7B0-9CD1C069AB9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1E914B3-F6FB-39FE-815B-CDCDE4F2C59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E03D2F3-E040-DAD1-F778-753695CBEA4D}"/>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6DA27647-F95B-3065-0CFD-0604B7030C10}"/>
              </a:ext>
            </a:extLst>
          </p:cNvPr>
          <p:cNvSpPr>
            <a:spLocks noGrp="1"/>
          </p:cNvSpPr>
          <p:nvPr>
            <p:ph type="sldNum" sz="quarter" idx="10"/>
          </p:nvPr>
        </p:nvSpPr>
        <p:spPr/>
        <p:txBody>
          <a:bodyPr/>
          <a:lstStyle/>
          <a:p>
            <a:fld id="{541E9CB7-253A-8640-8681-74B6F60605FB}" type="slidenum">
              <a:rPr lang="de-DE" smtClean="0"/>
              <a:t>14</a:t>
            </a:fld>
            <a:endParaRPr lang="de-DE"/>
          </a:p>
        </p:txBody>
      </p:sp>
    </p:spTree>
    <p:extLst>
      <p:ext uri="{BB962C8B-B14F-4D97-AF65-F5344CB8AC3E}">
        <p14:creationId xmlns:p14="http://schemas.microsoft.com/office/powerpoint/2010/main" val="42902679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4D59998-4020-C449-9611-2D9166FB56B7}" type="slidenum">
              <a:rPr lang="de-DE" smtClean="0"/>
              <a:t>15</a:t>
            </a:fld>
            <a:endParaRPr lang="de-DE"/>
          </a:p>
        </p:txBody>
      </p:sp>
    </p:spTree>
    <p:extLst>
      <p:ext uri="{BB962C8B-B14F-4D97-AF65-F5344CB8AC3E}">
        <p14:creationId xmlns:p14="http://schemas.microsoft.com/office/powerpoint/2010/main" val="1009218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541E9CB7-253A-8640-8681-74B6F60605FB}" type="slidenum">
              <a:rPr lang="de-DE" smtClean="0"/>
              <a:t>16</a:t>
            </a:fld>
            <a:endParaRPr lang="de-DE"/>
          </a:p>
        </p:txBody>
      </p:sp>
    </p:spTree>
    <p:extLst>
      <p:ext uri="{BB962C8B-B14F-4D97-AF65-F5344CB8AC3E}">
        <p14:creationId xmlns:p14="http://schemas.microsoft.com/office/powerpoint/2010/main" val="2897405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541E9CB7-253A-8640-8681-74B6F60605FB}" type="slidenum">
              <a:rPr lang="de-DE" smtClean="0"/>
              <a:t>17</a:t>
            </a:fld>
            <a:endParaRPr lang="de-DE"/>
          </a:p>
        </p:txBody>
      </p:sp>
    </p:spTree>
    <p:extLst>
      <p:ext uri="{BB962C8B-B14F-4D97-AF65-F5344CB8AC3E}">
        <p14:creationId xmlns:p14="http://schemas.microsoft.com/office/powerpoint/2010/main" val="3247368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541E9CB7-253A-8640-8681-74B6F60605FB}" type="slidenum">
              <a:rPr lang="de-DE" smtClean="0"/>
              <a:t>18</a:t>
            </a:fld>
            <a:endParaRPr lang="de-DE"/>
          </a:p>
        </p:txBody>
      </p:sp>
    </p:spTree>
    <p:extLst>
      <p:ext uri="{BB962C8B-B14F-4D97-AF65-F5344CB8AC3E}">
        <p14:creationId xmlns:p14="http://schemas.microsoft.com/office/powerpoint/2010/main" val="3080105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54D59998-4020-C449-9611-2D9166FB56B7}" type="slidenum">
              <a:rPr lang="de-DE" smtClean="0"/>
              <a:t>19</a:t>
            </a:fld>
            <a:endParaRPr lang="de-DE"/>
          </a:p>
        </p:txBody>
      </p:sp>
    </p:spTree>
    <p:extLst>
      <p:ext uri="{BB962C8B-B14F-4D97-AF65-F5344CB8AC3E}">
        <p14:creationId xmlns:p14="http://schemas.microsoft.com/office/powerpoint/2010/main" val="14466658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Tx/>
              <a:buChar char="-"/>
            </a:pPr>
            <a:endParaRPr lang="de-DE" dirty="0"/>
          </a:p>
        </p:txBody>
      </p:sp>
      <p:sp>
        <p:nvSpPr>
          <p:cNvPr id="4" name="Foliennummernplatzhalter 3"/>
          <p:cNvSpPr>
            <a:spLocks noGrp="1"/>
          </p:cNvSpPr>
          <p:nvPr>
            <p:ph type="sldNum" sz="quarter" idx="10"/>
          </p:nvPr>
        </p:nvSpPr>
        <p:spPr/>
        <p:txBody>
          <a:bodyPr/>
          <a:lstStyle/>
          <a:p>
            <a:fld id="{541E9CB7-253A-8640-8681-74B6F60605FB}" type="slidenum">
              <a:rPr lang="de-DE" smtClean="0"/>
              <a:t>20</a:t>
            </a:fld>
            <a:endParaRPr lang="de-DE"/>
          </a:p>
        </p:txBody>
      </p:sp>
    </p:spTree>
    <p:extLst>
      <p:ext uri="{BB962C8B-B14F-4D97-AF65-F5344CB8AC3E}">
        <p14:creationId xmlns:p14="http://schemas.microsoft.com/office/powerpoint/2010/main" val="36177885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FR" dirty="0"/>
          </a:p>
        </p:txBody>
      </p:sp>
      <p:sp>
        <p:nvSpPr>
          <p:cNvPr id="4" name="Foliennummernplatzhalter 3"/>
          <p:cNvSpPr>
            <a:spLocks noGrp="1"/>
          </p:cNvSpPr>
          <p:nvPr>
            <p:ph type="sldNum" sz="quarter" idx="5"/>
          </p:nvPr>
        </p:nvSpPr>
        <p:spPr/>
        <p:txBody>
          <a:bodyPr/>
          <a:lstStyle/>
          <a:p>
            <a:fld id="{BAAA0479-8795-6545-AA04-4A1463CB53DC}" type="slidenum">
              <a:rPr lang="fr-FR" smtClean="0"/>
              <a:t>2</a:t>
            </a:fld>
            <a:endParaRPr lang="fr-FR"/>
          </a:p>
        </p:txBody>
      </p:sp>
    </p:spTree>
    <p:extLst>
      <p:ext uri="{BB962C8B-B14F-4D97-AF65-F5344CB8AC3E}">
        <p14:creationId xmlns:p14="http://schemas.microsoft.com/office/powerpoint/2010/main" val="34988746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A7148F97-73CD-1748-A0BE-0DE2A1D7142F}" type="slidenum">
              <a:rPr lang="de-DE" smtClean="0"/>
              <a:t>22</a:t>
            </a:fld>
            <a:endParaRPr lang="de-DE"/>
          </a:p>
        </p:txBody>
      </p:sp>
    </p:spTree>
    <p:extLst>
      <p:ext uri="{BB962C8B-B14F-4D97-AF65-F5344CB8AC3E}">
        <p14:creationId xmlns:p14="http://schemas.microsoft.com/office/powerpoint/2010/main" val="946493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C585F-619D-35C7-D479-BB0A48341DFE}"/>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B4FE214-3A30-F723-EA00-DE71CDF0F6A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95A6249-1B9A-2566-75CD-8A0DA7AFDA61}"/>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9255BC24-89A2-2EBB-D41C-0035ED7F0FF8}"/>
              </a:ext>
            </a:extLst>
          </p:cNvPr>
          <p:cNvSpPr>
            <a:spLocks noGrp="1"/>
          </p:cNvSpPr>
          <p:nvPr>
            <p:ph type="sldNum" sz="quarter" idx="10"/>
          </p:nvPr>
        </p:nvSpPr>
        <p:spPr/>
        <p:txBody>
          <a:bodyPr/>
          <a:lstStyle/>
          <a:p>
            <a:fld id="{541E9CB7-253A-8640-8681-74B6F60605FB}" type="slidenum">
              <a:rPr lang="de-DE" smtClean="0"/>
              <a:t>24</a:t>
            </a:fld>
            <a:endParaRPr lang="de-DE"/>
          </a:p>
        </p:txBody>
      </p:sp>
    </p:spTree>
    <p:extLst>
      <p:ext uri="{BB962C8B-B14F-4D97-AF65-F5344CB8AC3E}">
        <p14:creationId xmlns:p14="http://schemas.microsoft.com/office/powerpoint/2010/main" val="24488547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FR"/>
          </a:p>
        </p:txBody>
      </p:sp>
      <p:sp>
        <p:nvSpPr>
          <p:cNvPr id="4" name="Foliennummernplatzhalter 3"/>
          <p:cNvSpPr>
            <a:spLocks noGrp="1"/>
          </p:cNvSpPr>
          <p:nvPr>
            <p:ph type="sldNum" sz="quarter" idx="5"/>
          </p:nvPr>
        </p:nvSpPr>
        <p:spPr/>
        <p:txBody>
          <a:bodyPr/>
          <a:lstStyle/>
          <a:p>
            <a:fld id="{BAAA0479-8795-6545-AA04-4A1463CB53DC}" type="slidenum">
              <a:rPr lang="fr-FR" smtClean="0"/>
              <a:t>25</a:t>
            </a:fld>
            <a:endParaRPr lang="fr-FR"/>
          </a:p>
        </p:txBody>
      </p:sp>
    </p:spTree>
    <p:extLst>
      <p:ext uri="{BB962C8B-B14F-4D97-AF65-F5344CB8AC3E}">
        <p14:creationId xmlns:p14="http://schemas.microsoft.com/office/powerpoint/2010/main" val="19618892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FR" dirty="0"/>
          </a:p>
        </p:txBody>
      </p:sp>
      <p:sp>
        <p:nvSpPr>
          <p:cNvPr id="4" name="Foliennummernplatzhalter 3"/>
          <p:cNvSpPr>
            <a:spLocks noGrp="1"/>
          </p:cNvSpPr>
          <p:nvPr>
            <p:ph type="sldNum" sz="quarter" idx="5"/>
          </p:nvPr>
        </p:nvSpPr>
        <p:spPr/>
        <p:txBody>
          <a:bodyPr/>
          <a:lstStyle/>
          <a:p>
            <a:fld id="{BAAA0479-8795-6545-AA04-4A1463CB53DC}" type="slidenum">
              <a:rPr lang="fr-FR" smtClean="0"/>
              <a:t>28</a:t>
            </a:fld>
            <a:endParaRPr lang="fr-FR"/>
          </a:p>
        </p:txBody>
      </p:sp>
    </p:spTree>
    <p:extLst>
      <p:ext uri="{BB962C8B-B14F-4D97-AF65-F5344CB8AC3E}">
        <p14:creationId xmlns:p14="http://schemas.microsoft.com/office/powerpoint/2010/main" val="19939410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47069-6624-CEBA-4DF0-D36B11A4AD88}"/>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78D04C6A-26C4-1B3F-25E6-6DEAF10F127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526C6DA5-8981-78D1-34C8-1908C241B943}"/>
              </a:ext>
            </a:extLst>
          </p:cNvPr>
          <p:cNvSpPr>
            <a:spLocks noGrp="1"/>
          </p:cNvSpPr>
          <p:nvPr>
            <p:ph type="body" idx="1"/>
          </p:nvPr>
        </p:nvSpPr>
        <p:spPr/>
        <p:txBody>
          <a:bodyPr/>
          <a:lstStyle/>
          <a:p>
            <a:endParaRPr lang="de-FR" dirty="0"/>
          </a:p>
        </p:txBody>
      </p:sp>
      <p:sp>
        <p:nvSpPr>
          <p:cNvPr id="4" name="Foliennummernplatzhalter 3">
            <a:extLst>
              <a:ext uri="{FF2B5EF4-FFF2-40B4-BE49-F238E27FC236}">
                <a16:creationId xmlns:a16="http://schemas.microsoft.com/office/drawing/2014/main" id="{7F957C19-BDE7-EA5C-8F55-B90C5476E86C}"/>
              </a:ext>
            </a:extLst>
          </p:cNvPr>
          <p:cNvSpPr>
            <a:spLocks noGrp="1"/>
          </p:cNvSpPr>
          <p:nvPr>
            <p:ph type="sldNum" sz="quarter" idx="5"/>
          </p:nvPr>
        </p:nvSpPr>
        <p:spPr/>
        <p:txBody>
          <a:bodyPr/>
          <a:lstStyle/>
          <a:p>
            <a:fld id="{BAAA0479-8795-6545-AA04-4A1463CB53DC}" type="slidenum">
              <a:rPr lang="fr-FR" smtClean="0"/>
              <a:t>30</a:t>
            </a:fld>
            <a:endParaRPr lang="fr-FR"/>
          </a:p>
        </p:txBody>
      </p:sp>
    </p:spTree>
    <p:extLst>
      <p:ext uri="{BB962C8B-B14F-4D97-AF65-F5344CB8AC3E}">
        <p14:creationId xmlns:p14="http://schemas.microsoft.com/office/powerpoint/2010/main" val="19958484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FR" dirty="0"/>
          </a:p>
        </p:txBody>
      </p:sp>
      <p:sp>
        <p:nvSpPr>
          <p:cNvPr id="4" name="Foliennummernplatzhalter 3"/>
          <p:cNvSpPr>
            <a:spLocks noGrp="1"/>
          </p:cNvSpPr>
          <p:nvPr>
            <p:ph type="sldNum" sz="quarter" idx="5"/>
          </p:nvPr>
        </p:nvSpPr>
        <p:spPr/>
        <p:txBody>
          <a:bodyPr/>
          <a:lstStyle/>
          <a:p>
            <a:fld id="{BAAA0479-8795-6545-AA04-4A1463CB53DC}" type="slidenum">
              <a:rPr lang="fr-FR" smtClean="0"/>
              <a:t>43</a:t>
            </a:fld>
            <a:endParaRPr lang="fr-FR"/>
          </a:p>
        </p:txBody>
      </p:sp>
    </p:spTree>
    <p:extLst>
      <p:ext uri="{BB962C8B-B14F-4D97-AF65-F5344CB8AC3E}">
        <p14:creationId xmlns:p14="http://schemas.microsoft.com/office/powerpoint/2010/main" val="29005486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74C00-C833-7DB4-7B54-693B7DC701B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EFE107F-C72C-C361-5D9C-855C8B91A2BE}"/>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C5005C8A-7C65-4455-AA21-AD703C27400E}"/>
              </a:ext>
            </a:extLst>
          </p:cNvPr>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a:extLst>
              <a:ext uri="{FF2B5EF4-FFF2-40B4-BE49-F238E27FC236}">
                <a16:creationId xmlns:a16="http://schemas.microsoft.com/office/drawing/2014/main" id="{96CBF443-C09F-FC34-0F40-63FABF4B1984}"/>
              </a:ext>
            </a:extLst>
          </p:cNvPr>
          <p:cNvSpPr>
            <a:spLocks noGrp="1"/>
          </p:cNvSpPr>
          <p:nvPr>
            <p:ph type="sldNum" sz="quarter" idx="10"/>
          </p:nvPr>
        </p:nvSpPr>
        <p:spPr/>
        <p:txBody>
          <a:bodyPr/>
          <a:lstStyle/>
          <a:p>
            <a:fld id="{541E9CB7-253A-8640-8681-74B6F60605FB}" type="slidenum">
              <a:rPr lang="de-DE" smtClean="0"/>
              <a:t>44</a:t>
            </a:fld>
            <a:endParaRPr lang="de-DE"/>
          </a:p>
        </p:txBody>
      </p:sp>
    </p:spTree>
    <p:extLst>
      <p:ext uri="{BB962C8B-B14F-4D97-AF65-F5344CB8AC3E}">
        <p14:creationId xmlns:p14="http://schemas.microsoft.com/office/powerpoint/2010/main" val="35608062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FR"/>
              <a:t>https://www.eu-im-unterricht.de/en/all-lesson-plans/eu-regional-policy-and-european-identity-a-natural-connection/</a:t>
            </a:r>
            <a:endParaRPr lang="de-DE" dirty="0"/>
          </a:p>
          <a:p>
            <a:endParaRPr lang="de-DE" dirty="0"/>
          </a:p>
          <a:p>
            <a:r>
              <a:rPr lang="de-FR"/>
              <a:t>https://www.eu-im-unterricht.de/en/all-lesson-plans/eu-regional-policy-in-quotes/</a:t>
            </a:r>
            <a:endParaRPr lang="de-DE" dirty="0"/>
          </a:p>
          <a:p>
            <a:endParaRPr lang="de-DE" dirty="0"/>
          </a:p>
          <a:p>
            <a:r>
              <a:rPr lang="de-FR"/>
              <a:t>https://www.eu-im-unterricht.de/en/all-lesson-plans/how-do-regions-get-money-from-the-european-union/</a:t>
            </a:r>
            <a:endParaRPr lang="de-DE" dirty="0"/>
          </a:p>
          <a:p>
            <a:endParaRPr lang="de-DE" dirty="0"/>
          </a:p>
          <a:p>
            <a:r>
              <a:rPr lang="de-FR"/>
              <a:t>https://www.eu-im-unterricht.de/en/all-lesson-plans/die-eu-in-meinem-leben-geschichten-von-unionsbuergerinnen/</a:t>
            </a:r>
            <a:endParaRPr lang="de-DE" dirty="0"/>
          </a:p>
          <a:p>
            <a:endParaRPr lang="de-DE" dirty="0"/>
          </a:p>
          <a:p>
            <a:r>
              <a:rPr lang="de-FR"/>
              <a:t>https://www.eu-im-unterricht.de/en/all-lesson-plans/the-history-of-eu-cohesion-policy/</a:t>
            </a:r>
            <a:endParaRPr lang="de-DE" dirty="0"/>
          </a:p>
          <a:p>
            <a:endParaRPr lang="de-DE" dirty="0"/>
          </a:p>
          <a:p>
            <a:endParaRPr lang="de-FR" dirty="0"/>
          </a:p>
        </p:txBody>
      </p:sp>
      <p:sp>
        <p:nvSpPr>
          <p:cNvPr id="4" name="Foliennummernplatzhalter 3"/>
          <p:cNvSpPr>
            <a:spLocks noGrp="1"/>
          </p:cNvSpPr>
          <p:nvPr>
            <p:ph type="sldNum" sz="quarter" idx="5"/>
          </p:nvPr>
        </p:nvSpPr>
        <p:spPr/>
        <p:txBody>
          <a:bodyPr/>
          <a:lstStyle/>
          <a:p>
            <a:fld id="{BAAA0479-8795-6545-AA04-4A1463CB53DC}" type="slidenum">
              <a:rPr lang="fr-FR" smtClean="0"/>
              <a:t>45</a:t>
            </a:fld>
            <a:endParaRPr lang="fr-FR"/>
          </a:p>
        </p:txBody>
      </p:sp>
    </p:spTree>
    <p:extLst>
      <p:ext uri="{BB962C8B-B14F-4D97-AF65-F5344CB8AC3E}">
        <p14:creationId xmlns:p14="http://schemas.microsoft.com/office/powerpoint/2010/main" val="171910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FR" dirty="0"/>
          </a:p>
        </p:txBody>
      </p:sp>
      <p:sp>
        <p:nvSpPr>
          <p:cNvPr id="4" name="Foliennummernplatzhalter 3"/>
          <p:cNvSpPr>
            <a:spLocks noGrp="1"/>
          </p:cNvSpPr>
          <p:nvPr>
            <p:ph type="sldNum" sz="quarter" idx="5"/>
          </p:nvPr>
        </p:nvSpPr>
        <p:spPr/>
        <p:txBody>
          <a:bodyPr/>
          <a:lstStyle/>
          <a:p>
            <a:fld id="{BAAA0479-8795-6545-AA04-4A1463CB53DC}" type="slidenum">
              <a:rPr lang="fr-FR" smtClean="0"/>
              <a:t>3</a:t>
            </a:fld>
            <a:endParaRPr lang="fr-FR"/>
          </a:p>
        </p:txBody>
      </p:sp>
    </p:spTree>
    <p:extLst>
      <p:ext uri="{BB962C8B-B14F-4D97-AF65-F5344CB8AC3E}">
        <p14:creationId xmlns:p14="http://schemas.microsoft.com/office/powerpoint/2010/main" val="24953545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336B5C-6823-3748-1C6B-59E18A8BA216}"/>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F3A9E5-F2D9-FB9A-21EC-D45F10941CC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7E48B239-EF3F-5939-0EE3-6E9B9FDEA5CE}"/>
              </a:ext>
            </a:extLst>
          </p:cNvPr>
          <p:cNvSpPr>
            <a:spLocks noGrp="1"/>
          </p:cNvSpPr>
          <p:nvPr>
            <p:ph type="body" idx="1"/>
          </p:nvPr>
        </p:nvSpPr>
        <p:spPr/>
        <p:txBody>
          <a:bodyPr/>
          <a:lstStyle/>
          <a:p>
            <a:endParaRPr lang="de-FR" dirty="0"/>
          </a:p>
        </p:txBody>
      </p:sp>
      <p:sp>
        <p:nvSpPr>
          <p:cNvPr id="4" name="Foliennummernplatzhalter 3">
            <a:extLst>
              <a:ext uri="{FF2B5EF4-FFF2-40B4-BE49-F238E27FC236}">
                <a16:creationId xmlns:a16="http://schemas.microsoft.com/office/drawing/2014/main" id="{4D9FD3D6-DC72-F816-DF2F-9C3C2E1AD4CA}"/>
              </a:ext>
            </a:extLst>
          </p:cNvPr>
          <p:cNvSpPr>
            <a:spLocks noGrp="1"/>
          </p:cNvSpPr>
          <p:nvPr>
            <p:ph type="sldNum" sz="quarter" idx="5"/>
          </p:nvPr>
        </p:nvSpPr>
        <p:spPr/>
        <p:txBody>
          <a:bodyPr/>
          <a:lstStyle/>
          <a:p>
            <a:fld id="{BAAA0479-8795-6545-AA04-4A1463CB53DC}" type="slidenum">
              <a:rPr lang="fr-FR" smtClean="0"/>
              <a:t>4</a:t>
            </a:fld>
            <a:endParaRPr lang="fr-FR"/>
          </a:p>
        </p:txBody>
      </p:sp>
    </p:spTree>
    <p:extLst>
      <p:ext uri="{BB962C8B-B14F-4D97-AF65-F5344CB8AC3E}">
        <p14:creationId xmlns:p14="http://schemas.microsoft.com/office/powerpoint/2010/main" val="5345767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FR" dirty="0"/>
          </a:p>
        </p:txBody>
      </p:sp>
      <p:sp>
        <p:nvSpPr>
          <p:cNvPr id="4" name="Foliennummernplatzhalter 3"/>
          <p:cNvSpPr>
            <a:spLocks noGrp="1"/>
          </p:cNvSpPr>
          <p:nvPr>
            <p:ph type="sldNum" sz="quarter" idx="5"/>
          </p:nvPr>
        </p:nvSpPr>
        <p:spPr/>
        <p:txBody>
          <a:bodyPr/>
          <a:lstStyle/>
          <a:p>
            <a:fld id="{BAAA0479-8795-6545-AA04-4A1463CB53DC}" type="slidenum">
              <a:rPr lang="fr-FR" smtClean="0"/>
              <a:t>5</a:t>
            </a:fld>
            <a:endParaRPr lang="fr-FR"/>
          </a:p>
        </p:txBody>
      </p:sp>
    </p:spTree>
    <p:extLst>
      <p:ext uri="{BB962C8B-B14F-4D97-AF65-F5344CB8AC3E}">
        <p14:creationId xmlns:p14="http://schemas.microsoft.com/office/powerpoint/2010/main" val="2593353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77200-83D6-92CE-0D6C-BFECFAD7838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617C8C1-D84C-ECED-C802-F218CE653721}"/>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B9450E2-290C-8806-6585-74DC1A1F1AC9}"/>
              </a:ext>
            </a:extLst>
          </p:cNvPr>
          <p:cNvSpPr>
            <a:spLocks noGrp="1"/>
          </p:cNvSpPr>
          <p:nvPr>
            <p:ph type="body" idx="1"/>
          </p:nvPr>
        </p:nvSpPr>
        <p:spPr/>
        <p:txBody>
          <a:bodyPr/>
          <a:lstStyle/>
          <a:p>
            <a:r>
              <a:rPr lang="en-GB" b="0" dirty="0">
                <a:latin typeface="Avenir Next" panose="020B0503020202020204" pitchFamily="34" charset="0"/>
              </a:rPr>
              <a:t>…this goes along with </a:t>
            </a:r>
            <a:r>
              <a:rPr lang="de-DE" baseline="0" noProof="0" dirty="0"/>
              <a:t>The Laura Lundy </a:t>
            </a:r>
            <a:r>
              <a:rPr lang="de-DE" baseline="0" noProof="0" dirty="0" err="1"/>
              <a:t>model</a:t>
            </a:r>
            <a:r>
              <a:rPr lang="de-DE" baseline="0" noProof="0" dirty="0"/>
              <a:t> </a:t>
            </a:r>
            <a:r>
              <a:rPr lang="de-DE" baseline="0" noProof="0" dirty="0" err="1"/>
              <a:t>of</a:t>
            </a:r>
            <a:r>
              <a:rPr lang="de-DE" baseline="0" noProof="0" dirty="0"/>
              <a:t> </a:t>
            </a:r>
            <a:r>
              <a:rPr lang="de-DE" baseline="0" noProof="0" dirty="0" err="1"/>
              <a:t>participation</a:t>
            </a:r>
            <a:r>
              <a:rPr lang="de-DE" baseline="0" noProof="0" dirty="0"/>
              <a:t> </a:t>
            </a:r>
          </a:p>
          <a:p>
            <a:endParaRPr lang="de-DE" baseline="0" noProof="0" dirty="0"/>
          </a:p>
          <a:p>
            <a:r>
              <a:rPr lang="de-DE" sz="1200" b="1" i="0" kern="1200" dirty="0">
                <a:solidFill>
                  <a:schemeClr val="tx1"/>
                </a:solidFill>
                <a:effectLst/>
                <a:latin typeface="+mn-lt"/>
                <a:ea typeface="+mn-ea"/>
                <a:cs typeface="+mn-cs"/>
              </a:rPr>
              <a:t>Space</a:t>
            </a:r>
            <a:r>
              <a:rPr lang="de-DE" sz="1200" b="0" i="0" kern="1200" dirty="0">
                <a:solidFill>
                  <a:schemeClr val="tx1"/>
                </a:solidFill>
                <a:effectLst/>
                <a:latin typeface="+mn-lt"/>
                <a:ea typeface="+mn-ea"/>
                <a:cs typeface="+mn-cs"/>
              </a:rPr>
              <a:t> </a:t>
            </a:r>
            <a:r>
              <a:rPr lang="de-DE" sz="1200" b="0" i="1" kern="1200" dirty="0">
                <a:solidFill>
                  <a:schemeClr val="tx1"/>
                </a:solidFill>
                <a:effectLst/>
                <a:latin typeface="+mn-lt"/>
                <a:ea typeface="+mn-ea"/>
                <a:cs typeface="+mn-cs"/>
              </a:rPr>
              <a:t>Safe, inclusive </a:t>
            </a:r>
            <a:r>
              <a:rPr lang="de-DE" sz="1200" b="0" i="1" kern="1200" dirty="0" err="1">
                <a:solidFill>
                  <a:schemeClr val="tx1"/>
                </a:solidFill>
                <a:effectLst/>
                <a:latin typeface="+mn-lt"/>
                <a:ea typeface="+mn-ea"/>
                <a:cs typeface="+mn-cs"/>
              </a:rPr>
              <a:t>environments</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where</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students</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feel</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comfortable</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expressing</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opinions</a:t>
            </a:r>
            <a:r>
              <a:rPr lang="de-DE" sz="1200" b="0" i="0" kern="1200" dirty="0">
                <a:solidFill>
                  <a:schemeClr val="tx1"/>
                </a:solidFill>
                <a:effectLst/>
                <a:latin typeface="+mn-lt"/>
                <a:ea typeface="+mn-ea"/>
                <a:cs typeface="+mn-cs"/>
              </a:rPr>
              <a:t>. </a:t>
            </a:r>
            <a:r>
              <a:rPr lang="de-DE" sz="1200" b="1" i="0" kern="1200" dirty="0" err="1">
                <a:solidFill>
                  <a:schemeClr val="tx1"/>
                </a:solidFill>
                <a:effectLst/>
                <a:latin typeface="+mn-lt"/>
                <a:ea typeface="+mn-ea"/>
                <a:cs typeface="+mn-cs"/>
              </a:rPr>
              <a:t>Example</a:t>
            </a:r>
            <a:r>
              <a:rPr lang="de-DE" sz="1200" b="1" i="0" kern="1200" dirty="0">
                <a:solidFill>
                  <a:schemeClr val="tx1"/>
                </a:solidFill>
                <a:effectLst/>
                <a:latin typeface="+mn-lt"/>
                <a:ea typeface="+mn-ea"/>
                <a:cs typeface="+mn-cs"/>
              </a:rPr>
              <a:t>:</a:t>
            </a:r>
            <a:r>
              <a:rPr lang="de-DE" sz="1200" b="0" i="0" kern="1200" dirty="0">
                <a:solidFill>
                  <a:schemeClr val="tx1"/>
                </a:solidFill>
                <a:effectLst/>
                <a:latin typeface="+mn-lt"/>
                <a:ea typeface="+mn-ea"/>
                <a:cs typeface="+mn-cs"/>
              </a:rPr>
              <a:t> Use </a:t>
            </a:r>
            <a:r>
              <a:rPr lang="de-DE" sz="1200" b="0" i="0" kern="1200" dirty="0" err="1">
                <a:solidFill>
                  <a:schemeClr val="tx1"/>
                </a:solidFill>
                <a:effectLst/>
                <a:latin typeface="+mn-lt"/>
                <a:ea typeface="+mn-ea"/>
                <a:cs typeface="+mn-cs"/>
              </a:rPr>
              <a:t>familiar</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settings</a:t>
            </a:r>
            <a:r>
              <a:rPr lang="de-DE" sz="1200" b="0" i="0" kern="1200" dirty="0">
                <a:solidFill>
                  <a:schemeClr val="tx1"/>
                </a:solidFill>
                <a:effectLst/>
                <a:latin typeface="+mn-lt"/>
                <a:ea typeface="+mn-ea"/>
                <a:cs typeface="+mn-cs"/>
              </a:rPr>
              <a:t> (e.g., </a:t>
            </a:r>
            <a:r>
              <a:rPr lang="de-DE" sz="1200" b="0" i="0" kern="1200" dirty="0" err="1">
                <a:solidFill>
                  <a:schemeClr val="tx1"/>
                </a:solidFill>
                <a:effectLst/>
                <a:latin typeface="+mn-lt"/>
                <a:ea typeface="+mn-ea"/>
                <a:cs typeface="+mn-cs"/>
              </a:rPr>
              <a:t>classrooms</a:t>
            </a:r>
            <a:r>
              <a:rPr lang="de-DE" sz="1200" b="0" i="0" kern="1200" dirty="0">
                <a:solidFill>
                  <a:schemeClr val="tx1"/>
                </a:solidFill>
                <a:effectLst/>
                <a:latin typeface="+mn-lt"/>
                <a:ea typeface="+mn-ea"/>
                <a:cs typeface="+mn-cs"/>
              </a:rPr>
              <a:t>) and </a:t>
            </a:r>
            <a:r>
              <a:rPr lang="de-DE" sz="1200" b="0" i="0" kern="1200" dirty="0" err="1">
                <a:solidFill>
                  <a:schemeClr val="tx1"/>
                </a:solidFill>
                <a:effectLst/>
                <a:latin typeface="+mn-lt"/>
                <a:ea typeface="+mn-ea"/>
                <a:cs typeface="+mn-cs"/>
              </a:rPr>
              <a:t>allow</a:t>
            </a:r>
            <a:r>
              <a:rPr lang="de-DE" sz="1200" b="0" i="0" kern="1200" dirty="0">
                <a:solidFill>
                  <a:schemeClr val="tx1"/>
                </a:solidFill>
                <a:effectLst/>
                <a:latin typeface="+mn-lt"/>
                <a:ea typeface="+mn-ea"/>
                <a:cs typeface="+mn-cs"/>
              </a:rPr>
              <a:t> time </a:t>
            </a:r>
            <a:r>
              <a:rPr lang="de-DE" sz="1200" b="0" i="0" kern="1200" dirty="0" err="1">
                <a:solidFill>
                  <a:schemeClr val="tx1"/>
                </a:solidFill>
                <a:effectLst/>
                <a:latin typeface="+mn-lt"/>
                <a:ea typeface="+mn-ea"/>
                <a:cs typeface="+mn-cs"/>
              </a:rPr>
              <a:t>for</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reflection</a:t>
            </a:r>
            <a:r>
              <a:rPr lang="de-DE" sz="1200" b="0" i="0" kern="1200" dirty="0">
                <a:solidFill>
                  <a:schemeClr val="tx1"/>
                </a:solidFill>
                <a:effectLst/>
                <a:latin typeface="+mn-lt"/>
                <a:ea typeface="+mn-ea"/>
                <a:cs typeface="+mn-cs"/>
              </a:rPr>
              <a:t>.</a:t>
            </a:r>
          </a:p>
          <a:p>
            <a:r>
              <a:rPr lang="de-DE" sz="1200" b="1" i="0" kern="1200" dirty="0">
                <a:solidFill>
                  <a:schemeClr val="tx1"/>
                </a:solidFill>
                <a:effectLst/>
                <a:latin typeface="+mn-lt"/>
                <a:ea typeface="+mn-ea"/>
                <a:cs typeface="+mn-cs"/>
              </a:rPr>
              <a:t>Voice</a:t>
            </a:r>
            <a:r>
              <a:rPr lang="de-DE" sz="1200" b="0" i="0" kern="1200" dirty="0">
                <a:solidFill>
                  <a:schemeClr val="tx1"/>
                </a:solidFill>
                <a:effectLst/>
                <a:latin typeface="+mn-lt"/>
                <a:ea typeface="+mn-ea"/>
                <a:cs typeface="+mn-cs"/>
              </a:rPr>
              <a:t> </a:t>
            </a:r>
            <a:r>
              <a:rPr lang="de-DE" sz="1200" b="0" i="1" kern="1200" dirty="0" err="1">
                <a:solidFill>
                  <a:schemeClr val="tx1"/>
                </a:solidFill>
                <a:effectLst/>
                <a:latin typeface="+mn-lt"/>
                <a:ea typeface="+mn-ea"/>
                <a:cs typeface="+mn-cs"/>
              </a:rPr>
              <a:t>Participatory</a:t>
            </a:r>
            <a:r>
              <a:rPr lang="de-DE" sz="1200" b="0" i="1" kern="1200" dirty="0">
                <a:solidFill>
                  <a:schemeClr val="tx1"/>
                </a:solidFill>
                <a:effectLst/>
                <a:latin typeface="+mn-lt"/>
                <a:ea typeface="+mn-ea"/>
                <a:cs typeface="+mn-cs"/>
              </a:rPr>
              <a:t> </a:t>
            </a:r>
            <a:r>
              <a:rPr lang="de-DE" sz="1200" b="0" i="1" kern="1200" dirty="0" err="1">
                <a:solidFill>
                  <a:schemeClr val="tx1"/>
                </a:solidFill>
                <a:effectLst/>
                <a:latin typeface="+mn-lt"/>
                <a:ea typeface="+mn-ea"/>
                <a:cs typeface="+mn-cs"/>
              </a:rPr>
              <a:t>methods</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to</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help</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students</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articulate</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their</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views</a:t>
            </a:r>
            <a:r>
              <a:rPr lang="de-DE" sz="1200" b="0" i="0" kern="1200" dirty="0">
                <a:solidFill>
                  <a:schemeClr val="tx1"/>
                </a:solidFill>
                <a:effectLst/>
                <a:latin typeface="+mn-lt"/>
                <a:ea typeface="+mn-ea"/>
                <a:cs typeface="+mn-cs"/>
              </a:rPr>
              <a:t>. </a:t>
            </a:r>
            <a:r>
              <a:rPr lang="de-DE" sz="1200" b="1" i="0" kern="1200" dirty="0" err="1">
                <a:solidFill>
                  <a:schemeClr val="tx1"/>
                </a:solidFill>
                <a:effectLst/>
                <a:latin typeface="+mn-lt"/>
                <a:ea typeface="+mn-ea"/>
                <a:cs typeface="+mn-cs"/>
              </a:rPr>
              <a:t>Example</a:t>
            </a:r>
            <a:r>
              <a:rPr lang="de-DE" sz="1200" b="1" i="0" kern="1200" dirty="0">
                <a:solidFill>
                  <a:schemeClr val="tx1"/>
                </a:solidFill>
                <a:effectLst/>
                <a:latin typeface="+mn-lt"/>
                <a:ea typeface="+mn-ea"/>
                <a:cs typeface="+mn-cs"/>
              </a:rPr>
              <a:t>:</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Debates</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role</a:t>
            </a:r>
            <a:r>
              <a:rPr lang="de-DE" sz="1200" b="0" i="0" kern="1200" dirty="0">
                <a:solidFill>
                  <a:schemeClr val="tx1"/>
                </a:solidFill>
                <a:effectLst/>
                <a:latin typeface="+mn-lt"/>
                <a:ea typeface="+mn-ea"/>
                <a:cs typeface="+mn-cs"/>
              </a:rPr>
              <a:t>-play, </a:t>
            </a:r>
            <a:r>
              <a:rPr lang="de-DE" sz="1200" b="0" i="0" kern="1200" dirty="0" err="1">
                <a:solidFill>
                  <a:schemeClr val="tx1"/>
                </a:solidFill>
                <a:effectLst/>
                <a:latin typeface="+mn-lt"/>
                <a:ea typeface="+mn-ea"/>
                <a:cs typeface="+mn-cs"/>
              </a:rPr>
              <a:t>or</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creative</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writing</a:t>
            </a:r>
            <a:r>
              <a:rPr lang="de-DE" sz="1200" b="0" i="0" kern="1200" dirty="0">
                <a:solidFill>
                  <a:schemeClr val="tx1"/>
                </a:solidFill>
                <a:effectLst/>
                <a:latin typeface="+mn-lt"/>
                <a:ea typeface="+mn-ea"/>
                <a:cs typeface="+mn-cs"/>
              </a:rPr>
              <a:t> (e.g., </a:t>
            </a:r>
            <a:r>
              <a:rPr lang="de-DE" sz="1200" b="1" i="0" kern="1200" dirty="0">
                <a:solidFill>
                  <a:schemeClr val="tx1"/>
                </a:solidFill>
                <a:effectLst/>
                <a:latin typeface="+mn-lt"/>
                <a:ea typeface="+mn-ea"/>
                <a:cs typeface="+mn-cs"/>
              </a:rPr>
              <a:t>Ibiza </a:t>
            </a:r>
            <a:r>
              <a:rPr lang="de-DE" sz="1200" b="1" i="0" kern="1200" dirty="0" err="1">
                <a:solidFill>
                  <a:schemeClr val="tx1"/>
                </a:solidFill>
                <a:effectLst/>
                <a:latin typeface="+mn-lt"/>
                <a:ea typeface="+mn-ea"/>
                <a:cs typeface="+mn-cs"/>
              </a:rPr>
              <a:t>scandal</a:t>
            </a:r>
            <a:r>
              <a:rPr lang="de-DE" sz="1200" b="1" i="0" kern="1200" dirty="0">
                <a:solidFill>
                  <a:schemeClr val="tx1"/>
                </a:solidFill>
                <a:effectLst/>
                <a:latin typeface="+mn-lt"/>
                <a:ea typeface="+mn-ea"/>
                <a:cs typeface="+mn-cs"/>
              </a:rPr>
              <a:t> </a:t>
            </a:r>
            <a:r>
              <a:rPr lang="de-DE" sz="1200" b="1" i="0" kern="1200" dirty="0" err="1">
                <a:solidFill>
                  <a:schemeClr val="tx1"/>
                </a:solidFill>
                <a:effectLst/>
                <a:latin typeface="+mn-lt"/>
                <a:ea typeface="+mn-ea"/>
                <a:cs typeface="+mn-cs"/>
              </a:rPr>
              <a:t>story</a:t>
            </a:r>
            <a:r>
              <a:rPr lang="de-DE" sz="1200" b="0" i="0" kern="1200" dirty="0">
                <a:solidFill>
                  <a:schemeClr val="tx1"/>
                </a:solidFill>
                <a:effectLst/>
                <a:latin typeface="+mn-lt"/>
                <a:ea typeface="+mn-ea"/>
                <a:cs typeface="+mn-cs"/>
              </a:rPr>
              <a:t>).</a:t>
            </a:r>
          </a:p>
          <a:p>
            <a:r>
              <a:rPr lang="de-DE" sz="1200" b="1" i="0" kern="1200" dirty="0" err="1">
                <a:solidFill>
                  <a:schemeClr val="tx1"/>
                </a:solidFill>
                <a:effectLst/>
                <a:latin typeface="+mn-lt"/>
                <a:ea typeface="+mn-ea"/>
                <a:cs typeface="+mn-cs"/>
              </a:rPr>
              <a:t>Audience</a:t>
            </a:r>
            <a:r>
              <a:rPr lang="de-DE" sz="1200" b="0" i="0" kern="1200" dirty="0">
                <a:solidFill>
                  <a:schemeClr val="tx1"/>
                </a:solidFill>
                <a:effectLst/>
                <a:latin typeface="+mn-lt"/>
                <a:ea typeface="+mn-ea"/>
                <a:cs typeface="+mn-cs"/>
              </a:rPr>
              <a:t> </a:t>
            </a:r>
            <a:r>
              <a:rPr lang="de-DE" sz="1200" b="0" i="1" kern="1200" dirty="0" err="1">
                <a:solidFill>
                  <a:schemeClr val="tx1"/>
                </a:solidFill>
                <a:effectLst/>
                <a:latin typeface="+mn-lt"/>
                <a:ea typeface="+mn-ea"/>
                <a:cs typeface="+mn-cs"/>
              </a:rPr>
              <a:t>Decision-makers</a:t>
            </a:r>
            <a:r>
              <a:rPr lang="de-DE" sz="1200" b="0" i="1" kern="1200" dirty="0">
                <a:solidFill>
                  <a:schemeClr val="tx1"/>
                </a:solidFill>
                <a:effectLst/>
                <a:latin typeface="+mn-lt"/>
                <a:ea typeface="+mn-ea"/>
                <a:cs typeface="+mn-cs"/>
              </a:rPr>
              <a:t> </a:t>
            </a:r>
            <a:r>
              <a:rPr lang="de-DE" sz="1200" b="0" i="1" kern="1200" dirty="0" err="1">
                <a:solidFill>
                  <a:schemeClr val="tx1"/>
                </a:solidFill>
                <a:effectLst/>
                <a:latin typeface="+mn-lt"/>
                <a:ea typeface="+mn-ea"/>
                <a:cs typeface="+mn-cs"/>
              </a:rPr>
              <a:t>who</a:t>
            </a:r>
            <a:r>
              <a:rPr lang="de-DE" sz="1200" b="0" i="1" kern="1200" dirty="0">
                <a:solidFill>
                  <a:schemeClr val="tx1"/>
                </a:solidFill>
                <a:effectLst/>
                <a:latin typeface="+mn-lt"/>
                <a:ea typeface="+mn-ea"/>
                <a:cs typeface="+mn-cs"/>
              </a:rPr>
              <a:t> listen</a:t>
            </a:r>
            <a:r>
              <a:rPr lang="de-DE" sz="1200" b="0" i="0" kern="1200" dirty="0">
                <a:solidFill>
                  <a:schemeClr val="tx1"/>
                </a:solidFill>
                <a:effectLst/>
                <a:latin typeface="+mn-lt"/>
                <a:ea typeface="+mn-ea"/>
                <a:cs typeface="+mn-cs"/>
              </a:rPr>
              <a:t> and </a:t>
            </a:r>
            <a:r>
              <a:rPr lang="de-DE" sz="1200" b="0" i="0" kern="1200" dirty="0" err="1">
                <a:solidFill>
                  <a:schemeClr val="tx1"/>
                </a:solidFill>
                <a:effectLst/>
                <a:latin typeface="+mn-lt"/>
                <a:ea typeface="+mn-ea"/>
                <a:cs typeface="+mn-cs"/>
              </a:rPr>
              <a:t>engage</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with</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student</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ideas</a:t>
            </a:r>
            <a:r>
              <a:rPr lang="de-DE" sz="1200" b="0" i="0" kern="1200" dirty="0">
                <a:solidFill>
                  <a:schemeClr val="tx1"/>
                </a:solidFill>
                <a:effectLst/>
                <a:latin typeface="+mn-lt"/>
                <a:ea typeface="+mn-ea"/>
                <a:cs typeface="+mn-cs"/>
              </a:rPr>
              <a:t>. </a:t>
            </a:r>
            <a:r>
              <a:rPr lang="de-DE" sz="1200" b="1" i="0" kern="1200" dirty="0" err="1">
                <a:solidFill>
                  <a:schemeClr val="tx1"/>
                </a:solidFill>
                <a:effectLst/>
                <a:latin typeface="+mn-lt"/>
                <a:ea typeface="+mn-ea"/>
                <a:cs typeface="+mn-cs"/>
              </a:rPr>
              <a:t>Example</a:t>
            </a:r>
            <a:r>
              <a:rPr lang="de-DE" sz="1200" b="1" i="0" kern="1200" dirty="0">
                <a:solidFill>
                  <a:schemeClr val="tx1"/>
                </a:solidFill>
                <a:effectLst/>
                <a:latin typeface="+mn-lt"/>
                <a:ea typeface="+mn-ea"/>
                <a:cs typeface="+mn-cs"/>
              </a:rPr>
              <a:t>:</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Invite</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local</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politicians</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or</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journalists</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to</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respond</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to</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student</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presentations</a:t>
            </a:r>
            <a:r>
              <a:rPr lang="de-DE" sz="1200" b="0" i="0" kern="1200" dirty="0">
                <a:solidFill>
                  <a:schemeClr val="tx1"/>
                </a:solidFill>
                <a:effectLst/>
                <a:latin typeface="+mn-lt"/>
                <a:ea typeface="+mn-ea"/>
                <a:cs typeface="+mn-cs"/>
              </a:rPr>
              <a:t>.</a:t>
            </a:r>
          </a:p>
          <a:p>
            <a:r>
              <a:rPr lang="de-DE" sz="1200" b="1" i="0" kern="1200" dirty="0" err="1">
                <a:solidFill>
                  <a:schemeClr val="tx1"/>
                </a:solidFill>
                <a:effectLst/>
                <a:latin typeface="+mn-lt"/>
                <a:ea typeface="+mn-ea"/>
                <a:cs typeface="+mn-cs"/>
              </a:rPr>
              <a:t>Influence</a:t>
            </a:r>
            <a:r>
              <a:rPr lang="de-DE" sz="1200" b="0" i="0" kern="1200" dirty="0">
                <a:solidFill>
                  <a:schemeClr val="tx1"/>
                </a:solidFill>
                <a:effectLst/>
                <a:latin typeface="+mn-lt"/>
                <a:ea typeface="+mn-ea"/>
                <a:cs typeface="+mn-cs"/>
              </a:rPr>
              <a:t> </a:t>
            </a:r>
            <a:r>
              <a:rPr lang="de-DE" sz="1200" b="0" i="1" kern="1200" dirty="0">
                <a:solidFill>
                  <a:schemeClr val="tx1"/>
                </a:solidFill>
                <a:effectLst/>
                <a:latin typeface="+mn-lt"/>
                <a:ea typeface="+mn-ea"/>
                <a:cs typeface="+mn-cs"/>
              </a:rPr>
              <a:t>Show </a:t>
            </a:r>
            <a:r>
              <a:rPr lang="de-DE" sz="1200" b="0" i="1" kern="1200" dirty="0" err="1">
                <a:solidFill>
                  <a:schemeClr val="tx1"/>
                </a:solidFill>
                <a:effectLst/>
                <a:latin typeface="+mn-lt"/>
                <a:ea typeface="+mn-ea"/>
                <a:cs typeface="+mn-cs"/>
              </a:rPr>
              <a:t>impact</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of</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student</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input</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through</a:t>
            </a:r>
            <a:r>
              <a:rPr lang="de-DE" sz="1200" b="0" i="0" kern="1200" dirty="0">
                <a:solidFill>
                  <a:schemeClr val="tx1"/>
                </a:solidFill>
                <a:effectLst/>
                <a:latin typeface="+mn-lt"/>
                <a:ea typeface="+mn-ea"/>
                <a:cs typeface="+mn-cs"/>
              </a:rPr>
              <a:t> follow-</a:t>
            </a:r>
            <a:r>
              <a:rPr lang="de-DE" sz="1200" b="0" i="0" kern="1200" dirty="0" err="1">
                <a:solidFill>
                  <a:schemeClr val="tx1"/>
                </a:solidFill>
                <a:effectLst/>
                <a:latin typeface="+mn-lt"/>
                <a:ea typeface="+mn-ea"/>
                <a:cs typeface="+mn-cs"/>
              </a:rPr>
              <a:t>up</a:t>
            </a:r>
            <a:r>
              <a:rPr lang="de-DE" sz="1200" b="0" i="0" kern="1200" dirty="0">
                <a:solidFill>
                  <a:schemeClr val="tx1"/>
                </a:solidFill>
                <a:effectLst/>
                <a:latin typeface="+mn-lt"/>
                <a:ea typeface="+mn-ea"/>
                <a:cs typeface="+mn-cs"/>
              </a:rPr>
              <a:t> and </a:t>
            </a:r>
            <a:r>
              <a:rPr lang="de-DE" sz="1200" b="0" i="0" kern="1200" dirty="0" err="1">
                <a:solidFill>
                  <a:schemeClr val="tx1"/>
                </a:solidFill>
                <a:effectLst/>
                <a:latin typeface="+mn-lt"/>
                <a:ea typeface="+mn-ea"/>
                <a:cs typeface="+mn-cs"/>
              </a:rPr>
              <a:t>transparency</a:t>
            </a:r>
            <a:r>
              <a:rPr lang="de-DE" sz="1200" b="0" i="0" kern="1200" dirty="0">
                <a:solidFill>
                  <a:schemeClr val="tx1"/>
                </a:solidFill>
                <a:effectLst/>
                <a:latin typeface="+mn-lt"/>
                <a:ea typeface="+mn-ea"/>
                <a:cs typeface="+mn-cs"/>
              </a:rPr>
              <a:t>. </a:t>
            </a:r>
            <a:r>
              <a:rPr lang="de-DE" sz="1200" b="1" i="0" kern="1200" dirty="0" err="1">
                <a:solidFill>
                  <a:schemeClr val="tx1"/>
                </a:solidFill>
                <a:effectLst/>
                <a:latin typeface="+mn-lt"/>
                <a:ea typeface="+mn-ea"/>
                <a:cs typeface="+mn-cs"/>
              </a:rPr>
              <a:t>Example</a:t>
            </a:r>
            <a:r>
              <a:rPr lang="de-DE" sz="1200" b="1" i="0" kern="1200" dirty="0">
                <a:solidFill>
                  <a:schemeClr val="tx1"/>
                </a:solidFill>
                <a:effectLst/>
                <a:latin typeface="+mn-lt"/>
                <a:ea typeface="+mn-ea"/>
                <a:cs typeface="+mn-cs"/>
              </a:rPr>
              <a:t>:</a:t>
            </a:r>
            <a:r>
              <a:rPr lang="de-DE" sz="1200" b="0" i="0" kern="1200" dirty="0">
                <a:solidFill>
                  <a:schemeClr val="tx1"/>
                </a:solidFill>
                <a:effectLst/>
                <a:latin typeface="+mn-lt"/>
                <a:ea typeface="+mn-ea"/>
                <a:cs typeface="+mn-cs"/>
              </a:rPr>
              <a:t> Share </a:t>
            </a:r>
            <a:r>
              <a:rPr lang="de-DE" sz="1200" b="0" i="0" kern="1200" dirty="0" err="1">
                <a:solidFill>
                  <a:schemeClr val="tx1"/>
                </a:solidFill>
                <a:effectLst/>
                <a:latin typeface="+mn-lt"/>
                <a:ea typeface="+mn-ea"/>
                <a:cs typeface="+mn-cs"/>
              </a:rPr>
              <a:t>student</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resolutions</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with</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media</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or</a:t>
            </a:r>
            <a:r>
              <a:rPr lang="de-DE" sz="1200" b="0" i="0" kern="1200" dirty="0">
                <a:solidFill>
                  <a:schemeClr val="tx1"/>
                </a:solidFill>
                <a:effectLst/>
                <a:latin typeface="+mn-lt"/>
                <a:ea typeface="+mn-ea"/>
                <a:cs typeface="+mn-cs"/>
              </a:rPr>
              <a:t> </a:t>
            </a:r>
            <a:r>
              <a:rPr lang="de-DE" sz="1200" b="0" i="0" kern="1200" dirty="0" err="1">
                <a:solidFill>
                  <a:schemeClr val="tx1"/>
                </a:solidFill>
                <a:effectLst/>
                <a:latin typeface="+mn-lt"/>
                <a:ea typeface="+mn-ea"/>
                <a:cs typeface="+mn-cs"/>
              </a:rPr>
              <a:t>policymakers</a:t>
            </a:r>
            <a:r>
              <a:rPr lang="de-DE" sz="1200" b="0" i="0" kern="1200" dirty="0">
                <a:solidFill>
                  <a:schemeClr val="tx1"/>
                </a:solidFill>
                <a:effectLst/>
                <a:latin typeface="+mn-lt"/>
                <a:ea typeface="+mn-ea"/>
                <a:cs typeface="+mn-cs"/>
              </a:rPr>
              <a:t>.</a:t>
            </a:r>
          </a:p>
          <a:p>
            <a:endParaRPr lang="de-DE" dirty="0"/>
          </a:p>
        </p:txBody>
      </p:sp>
      <p:sp>
        <p:nvSpPr>
          <p:cNvPr id="4" name="Foliennummernplatzhalter 3">
            <a:extLst>
              <a:ext uri="{FF2B5EF4-FFF2-40B4-BE49-F238E27FC236}">
                <a16:creationId xmlns:a16="http://schemas.microsoft.com/office/drawing/2014/main" id="{B4B164B4-F085-91D8-0544-0B1EFAD29A6F}"/>
              </a:ext>
            </a:extLst>
          </p:cNvPr>
          <p:cNvSpPr>
            <a:spLocks noGrp="1"/>
          </p:cNvSpPr>
          <p:nvPr>
            <p:ph type="sldNum" sz="quarter" idx="5"/>
          </p:nvPr>
        </p:nvSpPr>
        <p:spPr/>
        <p:txBody>
          <a:bodyPr/>
          <a:lstStyle/>
          <a:p>
            <a:fld id="{A7148F97-73CD-1748-A0BE-0DE2A1D7142F}" type="slidenum">
              <a:rPr lang="de-DE" smtClean="0"/>
              <a:t>6</a:t>
            </a:fld>
            <a:endParaRPr lang="de-DE"/>
          </a:p>
        </p:txBody>
      </p:sp>
    </p:spTree>
    <p:extLst>
      <p:ext uri="{BB962C8B-B14F-4D97-AF65-F5344CB8AC3E}">
        <p14:creationId xmlns:p14="http://schemas.microsoft.com/office/powerpoint/2010/main" val="3443906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41E9CB7-253A-8640-8681-74B6F60605FB}" type="slidenum">
              <a:rPr lang="de-DE" smtClean="0"/>
              <a:t>7</a:t>
            </a:fld>
            <a:endParaRPr lang="de-DE"/>
          </a:p>
        </p:txBody>
      </p:sp>
    </p:spTree>
    <p:extLst>
      <p:ext uri="{BB962C8B-B14F-4D97-AF65-F5344CB8AC3E}">
        <p14:creationId xmlns:p14="http://schemas.microsoft.com/office/powerpoint/2010/main" val="632330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FR" dirty="0"/>
          </a:p>
        </p:txBody>
      </p:sp>
      <p:sp>
        <p:nvSpPr>
          <p:cNvPr id="4" name="Foliennummernplatzhalter 3"/>
          <p:cNvSpPr>
            <a:spLocks noGrp="1"/>
          </p:cNvSpPr>
          <p:nvPr>
            <p:ph type="sldNum" sz="quarter" idx="5"/>
          </p:nvPr>
        </p:nvSpPr>
        <p:spPr/>
        <p:txBody>
          <a:bodyPr/>
          <a:lstStyle/>
          <a:p>
            <a:fld id="{BAAA0479-8795-6545-AA04-4A1463CB53DC}" type="slidenum">
              <a:rPr lang="fr-FR" smtClean="0"/>
              <a:t>8</a:t>
            </a:fld>
            <a:endParaRPr lang="fr-FR"/>
          </a:p>
        </p:txBody>
      </p:sp>
    </p:spTree>
    <p:extLst>
      <p:ext uri="{BB962C8B-B14F-4D97-AF65-F5344CB8AC3E}">
        <p14:creationId xmlns:p14="http://schemas.microsoft.com/office/powerpoint/2010/main" val="34284008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8172E-EB62-B758-BD54-57739FD65243}"/>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B20B673-D42F-5ED3-865F-8611184D92F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466DA23-7C91-A8A6-A561-55C92E3836FE}"/>
              </a:ext>
            </a:extLst>
          </p:cNvPr>
          <p:cNvSpPr>
            <a:spLocks noGrp="1"/>
          </p:cNvSpPr>
          <p:nvPr>
            <p:ph type="body" idx="1"/>
          </p:nvPr>
        </p:nvSpPr>
        <p:spPr/>
        <p:txBody>
          <a:bodyPr/>
          <a:lstStyle/>
          <a:p>
            <a:endParaRPr lang="de-DE" dirty="0"/>
          </a:p>
        </p:txBody>
      </p:sp>
      <p:sp>
        <p:nvSpPr>
          <p:cNvPr id="4" name="Foliennummernplatzhalter 3">
            <a:extLst>
              <a:ext uri="{FF2B5EF4-FFF2-40B4-BE49-F238E27FC236}">
                <a16:creationId xmlns:a16="http://schemas.microsoft.com/office/drawing/2014/main" id="{414A52B7-400B-016E-9DE8-247094AD1E0C}"/>
              </a:ext>
            </a:extLst>
          </p:cNvPr>
          <p:cNvSpPr>
            <a:spLocks noGrp="1"/>
          </p:cNvSpPr>
          <p:nvPr>
            <p:ph type="sldNum" sz="quarter" idx="10"/>
          </p:nvPr>
        </p:nvSpPr>
        <p:spPr/>
        <p:txBody>
          <a:bodyPr/>
          <a:lstStyle/>
          <a:p>
            <a:fld id="{541E9CB7-253A-8640-8681-74B6F60605FB}" type="slidenum">
              <a:rPr lang="de-DE" smtClean="0"/>
              <a:t>10</a:t>
            </a:fld>
            <a:endParaRPr lang="de-DE"/>
          </a:p>
        </p:txBody>
      </p:sp>
    </p:spTree>
    <p:extLst>
      <p:ext uri="{BB962C8B-B14F-4D97-AF65-F5344CB8AC3E}">
        <p14:creationId xmlns:p14="http://schemas.microsoft.com/office/powerpoint/2010/main" val="3081329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D33792-CBD5-B77A-FE0A-5873288E8506}"/>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10B2305B-BCD3-FDF6-08DD-DC536749DF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1936DD35-59DD-5C28-3BC8-A6650BFD1DB5}"/>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5" name="Fußzeilenplatzhalter 4">
            <a:extLst>
              <a:ext uri="{FF2B5EF4-FFF2-40B4-BE49-F238E27FC236}">
                <a16:creationId xmlns:a16="http://schemas.microsoft.com/office/drawing/2014/main" id="{E08AF53F-A747-9FEA-F69C-F7C42975924F}"/>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6" name="Foliennummernplatzhalter 5">
            <a:extLst>
              <a:ext uri="{FF2B5EF4-FFF2-40B4-BE49-F238E27FC236}">
                <a16:creationId xmlns:a16="http://schemas.microsoft.com/office/drawing/2014/main" id="{1B973F65-F442-4309-80BD-9CEAA5939CAA}"/>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161058421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C2B8A8-3B04-EC31-68A8-5A02D24B4D53}"/>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11C8681-9617-8C78-EFA4-AC84FA02D264}"/>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3CCDE3B5-AD05-AC65-56DB-6472B4688E03}"/>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5" name="Fußzeilenplatzhalter 4">
            <a:extLst>
              <a:ext uri="{FF2B5EF4-FFF2-40B4-BE49-F238E27FC236}">
                <a16:creationId xmlns:a16="http://schemas.microsoft.com/office/drawing/2014/main" id="{CB82D93A-A580-B16D-AAB0-68A713E7295E}"/>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6" name="Foliennummernplatzhalter 5">
            <a:extLst>
              <a:ext uri="{FF2B5EF4-FFF2-40B4-BE49-F238E27FC236}">
                <a16:creationId xmlns:a16="http://schemas.microsoft.com/office/drawing/2014/main" id="{EC6D246A-69B2-B134-F6DF-7A65B81E87C0}"/>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26158437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33024466-A239-FB79-ECD4-2A59478A8C3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DB1FF27C-5129-732F-88E8-E3C3DE060385}"/>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90F6F6B-033F-86E1-678D-0F7A05B7D719}"/>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5" name="Fußzeilenplatzhalter 4">
            <a:extLst>
              <a:ext uri="{FF2B5EF4-FFF2-40B4-BE49-F238E27FC236}">
                <a16:creationId xmlns:a16="http://schemas.microsoft.com/office/drawing/2014/main" id="{21FBA333-FBC6-73C1-21B2-62A6F901B135}"/>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6" name="Foliennummernplatzhalter 5">
            <a:extLst>
              <a:ext uri="{FF2B5EF4-FFF2-40B4-BE49-F238E27FC236}">
                <a16:creationId xmlns:a16="http://schemas.microsoft.com/office/drawing/2014/main" id="{9E4D2E55-C10E-52A5-B7DE-9BB47F2E4FF8}"/>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4889231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BE2363-EAC0-C657-03C3-76360488E9B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8CA1178-2F85-449A-5919-BB1E8FD1E410}"/>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40EF39E-C15B-31A2-6371-FFF878CB52B7}"/>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5" name="Fußzeilenplatzhalter 4">
            <a:extLst>
              <a:ext uri="{FF2B5EF4-FFF2-40B4-BE49-F238E27FC236}">
                <a16:creationId xmlns:a16="http://schemas.microsoft.com/office/drawing/2014/main" id="{B786D316-FEF7-0D2C-2E8C-062C47A29A11}"/>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6" name="Foliennummernplatzhalter 5">
            <a:extLst>
              <a:ext uri="{FF2B5EF4-FFF2-40B4-BE49-F238E27FC236}">
                <a16:creationId xmlns:a16="http://schemas.microsoft.com/office/drawing/2014/main" id="{897B6061-5473-45E3-BF90-42A08B19C2B2}"/>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665372413"/>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3B7FFA-AA1B-95E5-75F5-66AF9E24DDE2}"/>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978DF00F-1973-8851-946B-A49B0284A1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1A579715-1327-416B-98A5-A3DFFB54B803}"/>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5" name="Fußzeilenplatzhalter 4">
            <a:extLst>
              <a:ext uri="{FF2B5EF4-FFF2-40B4-BE49-F238E27FC236}">
                <a16:creationId xmlns:a16="http://schemas.microsoft.com/office/drawing/2014/main" id="{1316844E-FDE6-1C7C-5ED0-1C0A178BFC51}"/>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6" name="Foliennummernplatzhalter 5">
            <a:extLst>
              <a:ext uri="{FF2B5EF4-FFF2-40B4-BE49-F238E27FC236}">
                <a16:creationId xmlns:a16="http://schemas.microsoft.com/office/drawing/2014/main" id="{AE8CEE5E-2719-7955-085D-C8D0F02D2D6B}"/>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395161581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22537E-65C0-1E09-C870-9E730F9F5596}"/>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E1EE54A-A22B-F0D6-8235-EA079B70C2B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FAAFD302-8E88-2AFF-5080-AAAF16A3F48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C5D814C-0195-9A2A-45D6-82738FFDEB23}"/>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6" name="Fußzeilenplatzhalter 5">
            <a:extLst>
              <a:ext uri="{FF2B5EF4-FFF2-40B4-BE49-F238E27FC236}">
                <a16:creationId xmlns:a16="http://schemas.microsoft.com/office/drawing/2014/main" id="{AB93D1B5-E049-2AB0-B145-383EA2D35C5C}"/>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7" name="Foliennummernplatzhalter 6">
            <a:extLst>
              <a:ext uri="{FF2B5EF4-FFF2-40B4-BE49-F238E27FC236}">
                <a16:creationId xmlns:a16="http://schemas.microsoft.com/office/drawing/2014/main" id="{0607A98A-C4DB-A9EC-9D97-1DB7911F0992}"/>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164212327"/>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8534B2-CF97-9982-21F6-120B6339DDF2}"/>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2D92C7C3-C878-F543-0206-EE13CECD90F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F3A7576-3AAA-3217-AD0E-2308402B89BE}"/>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8B4AD907-66F7-AACF-E5D1-5F12452855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2A37A924-1512-A62A-997D-13C96C16D5C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56E07553-2480-29D5-363B-7C17D6A72822}"/>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8" name="Fußzeilenplatzhalter 7">
            <a:extLst>
              <a:ext uri="{FF2B5EF4-FFF2-40B4-BE49-F238E27FC236}">
                <a16:creationId xmlns:a16="http://schemas.microsoft.com/office/drawing/2014/main" id="{F6209697-41E1-87F7-5FE3-4CC02B494E69}"/>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9" name="Foliennummernplatzhalter 8">
            <a:extLst>
              <a:ext uri="{FF2B5EF4-FFF2-40B4-BE49-F238E27FC236}">
                <a16:creationId xmlns:a16="http://schemas.microsoft.com/office/drawing/2014/main" id="{3BAEEDCF-48EB-7DB1-22B8-0871786A8CA3}"/>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2369896587"/>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41B92F-7D8E-CA83-AA18-F3A3ECD89363}"/>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EDB670FD-1F6A-5E80-0E9F-0095C15F6DC9}"/>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4" name="Fußzeilenplatzhalter 3">
            <a:extLst>
              <a:ext uri="{FF2B5EF4-FFF2-40B4-BE49-F238E27FC236}">
                <a16:creationId xmlns:a16="http://schemas.microsoft.com/office/drawing/2014/main" id="{D1E2BD97-87C4-5E58-2EA2-319C6A6A6026}"/>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5" name="Foliennummernplatzhalter 4">
            <a:extLst>
              <a:ext uri="{FF2B5EF4-FFF2-40B4-BE49-F238E27FC236}">
                <a16:creationId xmlns:a16="http://schemas.microsoft.com/office/drawing/2014/main" id="{75896A36-C61B-6EAC-AB49-55F66E4DF534}"/>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3696094353"/>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EECEABB4-435B-0C9B-D609-367B3E2245CD}"/>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3" name="Fußzeilenplatzhalter 2">
            <a:extLst>
              <a:ext uri="{FF2B5EF4-FFF2-40B4-BE49-F238E27FC236}">
                <a16:creationId xmlns:a16="http://schemas.microsoft.com/office/drawing/2014/main" id="{5D8A96E1-F7B5-7994-9F97-B3BCB79FC451}"/>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4" name="Foliennummernplatzhalter 3">
            <a:extLst>
              <a:ext uri="{FF2B5EF4-FFF2-40B4-BE49-F238E27FC236}">
                <a16:creationId xmlns:a16="http://schemas.microsoft.com/office/drawing/2014/main" id="{76220DE5-4CA6-2626-B2D8-DD5D2EC97378}"/>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223097987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CC7FE8-E95F-6FB5-67F9-636347C6D3E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B5F2488F-C283-FAFA-EC91-7BDF5E8CAD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479DD25B-614A-A7BD-7304-CE6C50BD42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93606D0-6EF2-A2A2-A758-D4183719637D}"/>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6" name="Fußzeilenplatzhalter 5">
            <a:extLst>
              <a:ext uri="{FF2B5EF4-FFF2-40B4-BE49-F238E27FC236}">
                <a16:creationId xmlns:a16="http://schemas.microsoft.com/office/drawing/2014/main" id="{E70589D9-1669-D72B-61DF-621449F2A19D}"/>
              </a:ext>
            </a:extLst>
          </p:cNvPr>
          <p:cNvSpPr>
            <a:spLocks noGrp="1"/>
          </p:cNvSpPr>
          <p:nvPr>
            <p:ph type="ftr" sz="quarter" idx="11"/>
          </p:nvPr>
        </p:nvSpPr>
        <p:spPr/>
        <p:txBody>
          <a:bodyPr/>
          <a:lstStyle/>
          <a:p>
            <a:r>
              <a:rPr lang="en-US"/>
              <a:t>Sample Footer Text</a:t>
            </a:r>
            <a:endParaRPr lang="en-US" dirty="0">
              <a:solidFill>
                <a:srgbClr val="FFFFFF"/>
              </a:solidFill>
            </a:endParaRPr>
          </a:p>
        </p:txBody>
      </p:sp>
      <p:sp>
        <p:nvSpPr>
          <p:cNvPr id="7" name="Foliennummernplatzhalter 6">
            <a:extLst>
              <a:ext uri="{FF2B5EF4-FFF2-40B4-BE49-F238E27FC236}">
                <a16:creationId xmlns:a16="http://schemas.microsoft.com/office/drawing/2014/main" id="{ACACC48E-A74B-BB98-FB54-0CCBA87D03AF}"/>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146846516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1D12CA-48D1-5A82-F970-F6F28FFC6B4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688A8841-F153-4885-2430-98FF75AA2CC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26C2A0D1-1ECD-820A-35FE-3D5617080F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A155D726-D338-FFCD-740B-A5ABA3580818}"/>
              </a:ext>
            </a:extLst>
          </p:cNvPr>
          <p:cNvSpPr>
            <a:spLocks noGrp="1"/>
          </p:cNvSpPr>
          <p:nvPr>
            <p:ph type="dt" sz="half" idx="10"/>
          </p:nvPr>
        </p:nvSpPr>
        <p:spPr/>
        <p:txBody>
          <a:bodyPr/>
          <a:lstStyle/>
          <a:p>
            <a:fld id="{193BAB95-8DA7-460B-B00A-7037C8394FB0}" type="datetime1">
              <a:rPr lang="en-US" smtClean="0"/>
              <a:pPr/>
              <a:t>7/27/26</a:t>
            </a:fld>
            <a:endParaRPr lang="en-US" dirty="0"/>
          </a:p>
        </p:txBody>
      </p:sp>
      <p:sp>
        <p:nvSpPr>
          <p:cNvPr id="6" name="Fußzeilenplatzhalter 5">
            <a:extLst>
              <a:ext uri="{FF2B5EF4-FFF2-40B4-BE49-F238E27FC236}">
                <a16:creationId xmlns:a16="http://schemas.microsoft.com/office/drawing/2014/main" id="{09F3B5A8-F2C0-A6E3-1C06-A1570F314BE6}"/>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FDD93E7-862C-E75E-BC43-903B3E186D25}"/>
              </a:ext>
            </a:extLst>
          </p:cNvPr>
          <p:cNvSpPr>
            <a:spLocks noGrp="1"/>
          </p:cNvSpPr>
          <p:nvPr>
            <p:ph type="sldNum" sz="quarter" idx="12"/>
          </p:nvPr>
        </p:nvSpPr>
        <p:spPr/>
        <p:txBody>
          <a:body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687417817"/>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BA017A1-FE87-C166-154E-5B9058579E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C61963F-3C89-E413-D546-10C40C56BB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BE8ED31-DEF4-8F81-6BE7-F46FA2AF07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3BAB95-8DA7-460B-B00A-7037C8394FB0}" type="datetime1">
              <a:rPr lang="en-US" smtClean="0"/>
              <a:pPr/>
              <a:t>7/27/26</a:t>
            </a:fld>
            <a:endParaRPr lang="en-US" dirty="0"/>
          </a:p>
        </p:txBody>
      </p:sp>
      <p:sp>
        <p:nvSpPr>
          <p:cNvPr id="5" name="Fußzeilenplatzhalter 4">
            <a:extLst>
              <a:ext uri="{FF2B5EF4-FFF2-40B4-BE49-F238E27FC236}">
                <a16:creationId xmlns:a16="http://schemas.microsoft.com/office/drawing/2014/main" id="{B0B318AB-802B-E623-2676-3E966A5F6C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Sample Footer Text</a:t>
            </a:r>
            <a:endParaRPr lang="en-US" dirty="0">
              <a:solidFill>
                <a:srgbClr val="FFFFFF"/>
              </a:solidFill>
            </a:endParaRPr>
          </a:p>
        </p:txBody>
      </p:sp>
      <p:sp>
        <p:nvSpPr>
          <p:cNvPr id="6" name="Foliennummernplatzhalter 5">
            <a:extLst>
              <a:ext uri="{FF2B5EF4-FFF2-40B4-BE49-F238E27FC236}">
                <a16:creationId xmlns:a16="http://schemas.microsoft.com/office/drawing/2014/main" id="{A75F73F8-3F91-D5A7-8266-9B4111BE20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A71338-8BA2-4C79-A6C5-5A8E30081D0C}" type="slidenum">
              <a:rPr lang="en-US" smtClean="0"/>
              <a:pPr/>
              <a:t>‹Nr.›</a:t>
            </a:fld>
            <a:endParaRPr lang="en-US" dirty="0"/>
          </a:p>
        </p:txBody>
      </p:sp>
    </p:spTree>
    <p:extLst>
      <p:ext uri="{BB962C8B-B14F-4D97-AF65-F5344CB8AC3E}">
        <p14:creationId xmlns:p14="http://schemas.microsoft.com/office/powerpoint/2010/main" val="2518023109"/>
      </p:ext>
    </p:extLst>
  </p:cSld>
  <p:clrMap bg1="lt1" tx1="dk1" bg2="lt2" tx2="dk2" accent1="accent1" accent2="accent2" accent3="accent3" accent4="accent4" accent5="accent5" accent6="accent6" hlink="hlink" folHlink="folHlink"/>
  <p:sldLayoutIdLst>
    <p:sldLayoutId id="2147484130" r:id="rId1"/>
    <p:sldLayoutId id="2147484131" r:id="rId2"/>
    <p:sldLayoutId id="2147484132" r:id="rId3"/>
    <p:sldLayoutId id="2147484133" r:id="rId4"/>
    <p:sldLayoutId id="2147484134" r:id="rId5"/>
    <p:sldLayoutId id="2147484135" r:id="rId6"/>
    <p:sldLayoutId id="2147484136" r:id="rId7"/>
    <p:sldLayoutId id="2147484137" r:id="rId8"/>
    <p:sldLayoutId id="2147484138" r:id="rId9"/>
    <p:sldLayoutId id="2147484139" r:id="rId10"/>
    <p:sldLayoutId id="2147484140"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1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g"/></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jpg"/></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g"/></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g"/></Relationships>
</file>

<file path=ppt/slides/_rels/slide21.xml.rels><?xml version="1.0" encoding="UTF-8" standalone="yes"?>
<Relationships xmlns="http://schemas.openxmlformats.org/package/2006/relationships"><Relationship Id="rId3" Type="http://schemas.openxmlformats.org/officeDocument/2006/relationships/hyperlink" Target="https://kohesio.ec.europa.eu/en/" TargetMode="External"/><Relationship Id="rId2" Type="http://schemas.openxmlformats.org/officeDocument/2006/relationships/hyperlink" Target="https://what-europe-does-for-me.europarl.europa.eu/en/region"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jpg"/><Relationship Id="rId4" Type="http://schemas.openxmlformats.org/officeDocument/2006/relationships/image" Target="../media/image1.jpg"/></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23.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diagramLayout" Target="../diagrams/layout4.xml"/><Relationship Id="rId7" Type="http://schemas.openxmlformats.org/officeDocument/2006/relationships/image" Target="../media/image1.jp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25.xml.rels><?xml version="1.0" encoding="UTF-8" standalone="yes"?>
<Relationships xmlns="http://schemas.openxmlformats.org/package/2006/relationships"><Relationship Id="rId3" Type="http://schemas.openxmlformats.org/officeDocument/2006/relationships/image" Target="../media/image8.emf"/><Relationship Id="rId7"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jpg"/><Relationship Id="rId5" Type="http://schemas.openxmlformats.org/officeDocument/2006/relationships/image" Target="../media/image1.jpg"/><Relationship Id="rId4" Type="http://schemas.openxmlformats.org/officeDocument/2006/relationships/image" Target="../media/image9.emf"/></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2.jpg"/></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image" Target="../media/image12.jpg"/></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sv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sv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1.png"/></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sv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sv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3.sv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jpg"/></Relationships>
</file>

<file path=ppt/slides/_rels/slide4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3.png"/><Relationship Id="rId4" Type="http://schemas.openxmlformats.org/officeDocument/2006/relationships/diagramLayout" Target="../diagrams/layout1.xml"/><Relationship Id="rId9" Type="http://schemas.openxmlformats.org/officeDocument/2006/relationships/image" Target="../media/image2.jpg"/></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3.png"/><Relationship Id="rId4" Type="http://schemas.openxmlformats.org/officeDocument/2006/relationships/diagramData" Target="../diagrams/data2.xml"/><Relationship Id="rId9" Type="http://schemas.openxmlformats.org/officeDocument/2006/relationships/image" Target="../media/image2.jp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10" Type="http://schemas.openxmlformats.org/officeDocument/2006/relationships/image" Target="../media/image3.png"/><Relationship Id="rId4" Type="http://schemas.openxmlformats.org/officeDocument/2006/relationships/diagramLayout" Target="../diagrams/layout3.xml"/><Relationship Id="rId9" Type="http://schemas.openxmlformats.org/officeDocument/2006/relationships/image" Target="../media/image2.jp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BB0C9F48-DB56-91AD-8734-771C62CAC74E}"/>
              </a:ext>
            </a:extLst>
          </p:cNvPr>
          <p:cNvSpPr>
            <a:spLocks noGrp="1"/>
          </p:cNvSpPr>
          <p:nvPr>
            <p:ph type="ctrTitle"/>
          </p:nvPr>
        </p:nvSpPr>
        <p:spPr>
          <a:xfrm>
            <a:off x="5863590" y="1462634"/>
            <a:ext cx="5786543" cy="3932729"/>
          </a:xfrm>
        </p:spPr>
        <p:txBody>
          <a:bodyPr anchor="ctr">
            <a:normAutofit/>
          </a:bodyPr>
          <a:lstStyle/>
          <a:p>
            <a:pPr algn="l"/>
            <a:r>
              <a:rPr lang="en-GB" sz="4400" b="1" dirty="0" err="1">
                <a:latin typeface="Avenir Next" panose="020B0503020202020204" pitchFamily="34" charset="0"/>
                <a:cs typeface="SeroOT-ExtrathinItalic"/>
              </a:rPr>
              <a:t>THiS</a:t>
            </a:r>
            <a:r>
              <a:rPr lang="en-GB" sz="4400" b="1" dirty="0">
                <a:latin typeface="Avenir Next" panose="020B0503020202020204" pitchFamily="34" charset="0"/>
                <a:cs typeface="SeroOT-ExtrathinItalic"/>
              </a:rPr>
              <a:t> – Workshop #1: </a:t>
            </a:r>
            <a:br>
              <a:rPr lang="en-GB" sz="4400" b="1" dirty="0">
                <a:latin typeface="Avenir Next" panose="020B0503020202020204" pitchFamily="34" charset="0"/>
                <a:cs typeface="SeroOT-ExtrathinItalic"/>
              </a:rPr>
            </a:br>
            <a:r>
              <a:rPr lang="en-GB" sz="4400" b="1" dirty="0">
                <a:latin typeface="Avenir Next" panose="020B0503020202020204" pitchFamily="34" charset="0"/>
                <a:cs typeface="SeroOT-ExtrathinItalic"/>
              </a:rPr>
              <a:t>Input and transfer</a:t>
            </a:r>
            <a:endParaRPr lang="en-GB" sz="4400" b="1" dirty="0">
              <a:latin typeface="Avenir Next" panose="020B0503020202020204" pitchFamily="34" charset="0"/>
            </a:endParaRPr>
          </a:p>
        </p:txBody>
      </p:sp>
      <p:pic>
        <p:nvPicPr>
          <p:cNvPr id="2" name="Grafik 1">
            <a:extLst>
              <a:ext uri="{FF2B5EF4-FFF2-40B4-BE49-F238E27FC236}">
                <a16:creationId xmlns:a16="http://schemas.microsoft.com/office/drawing/2014/main" id="{FBC1DE2E-2358-21AE-52F6-56FA7F7464A4}"/>
              </a:ext>
            </a:extLst>
          </p:cNvPr>
          <p:cNvPicPr>
            <a:picLocks noChangeAspect="1"/>
          </p:cNvPicPr>
          <p:nvPr/>
        </p:nvPicPr>
        <p:blipFill>
          <a:blip r:embed="rId3"/>
          <a:stretch>
            <a:fillRect/>
          </a:stretch>
        </p:blipFill>
        <p:spPr>
          <a:xfrm>
            <a:off x="622557" y="2088361"/>
            <a:ext cx="4783341" cy="2403629"/>
          </a:xfrm>
          <a:prstGeom prst="rect">
            <a:avLst/>
          </a:prstGeom>
        </p:spPr>
      </p:pic>
      <p:pic>
        <p:nvPicPr>
          <p:cNvPr id="3" name="Grafik 2">
            <a:extLst>
              <a:ext uri="{FF2B5EF4-FFF2-40B4-BE49-F238E27FC236}">
                <a16:creationId xmlns:a16="http://schemas.microsoft.com/office/drawing/2014/main" id="{B25FCBED-7650-5676-4245-88061EFD6146}"/>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0926FCBF-1CDF-3C5D-F6E1-C5734C51F97E}"/>
              </a:ext>
            </a:extLst>
          </p:cNvPr>
          <p:cNvPicPr>
            <a:picLocks noChangeAspect="1"/>
          </p:cNvPicPr>
          <p:nvPr/>
        </p:nvPicPr>
        <p:blipFill>
          <a:blip r:embed="rId5"/>
          <a:stretch>
            <a:fillRect/>
          </a:stretch>
        </p:blipFill>
        <p:spPr>
          <a:xfrm>
            <a:off x="9357853" y="0"/>
            <a:ext cx="2834147" cy="1309719"/>
          </a:xfrm>
          <a:prstGeom prst="rect">
            <a:avLst/>
          </a:prstGeom>
        </p:spPr>
      </p:pic>
    </p:spTree>
    <p:extLst>
      <p:ext uri="{BB962C8B-B14F-4D97-AF65-F5344CB8AC3E}">
        <p14:creationId xmlns:p14="http://schemas.microsoft.com/office/powerpoint/2010/main" val="3026728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375412-4413-5FF5-424C-97DB9DEE0F7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406F4F7-F750-619A-F7B6-A4A06589338E}"/>
              </a:ext>
            </a:extLst>
          </p:cNvPr>
          <p:cNvSpPr>
            <a:spLocks noGrp="1"/>
          </p:cNvSpPr>
          <p:nvPr>
            <p:ph type="title"/>
          </p:nvPr>
        </p:nvSpPr>
        <p:spPr/>
        <p:txBody>
          <a:bodyPr/>
          <a:lstStyle/>
          <a:p>
            <a:r>
              <a:rPr lang="de-DE" b="1" dirty="0">
                <a:latin typeface="Avenir Next" panose="020B0503020202020204" pitchFamily="34" charset="0"/>
              </a:rPr>
              <a:t>Schedule </a:t>
            </a:r>
            <a:r>
              <a:rPr lang="de-DE" b="1" dirty="0" err="1">
                <a:latin typeface="Avenir Next" panose="020B0503020202020204" pitchFamily="34" charset="0"/>
              </a:rPr>
              <a:t>of</a:t>
            </a:r>
            <a:r>
              <a:rPr lang="de-DE" b="1" dirty="0">
                <a:latin typeface="Avenir Next" panose="020B0503020202020204" pitchFamily="34" charset="0"/>
              </a:rPr>
              <a:t> Type A </a:t>
            </a:r>
            <a:r>
              <a:rPr lang="de-DE" b="1" dirty="0" err="1">
                <a:latin typeface="Avenir Next" panose="020B0503020202020204" pitchFamily="34" charset="0"/>
              </a:rPr>
              <a:t>event</a:t>
            </a:r>
            <a:r>
              <a:rPr lang="de-DE" b="1" dirty="0">
                <a:latin typeface="Avenir Next" panose="020B0503020202020204" pitchFamily="34" charset="0"/>
              </a:rPr>
              <a:t> </a:t>
            </a:r>
            <a:br>
              <a:rPr lang="de-DE" b="1" dirty="0">
                <a:latin typeface="Avenir Next" panose="020B0503020202020204" pitchFamily="34" charset="0"/>
              </a:rPr>
            </a:br>
            <a:r>
              <a:rPr lang="de-DE" b="1" dirty="0">
                <a:latin typeface="Avenir Next" panose="020B0503020202020204" pitchFamily="34" charset="0"/>
              </a:rPr>
              <a:t>(</a:t>
            </a:r>
            <a:r>
              <a:rPr lang="de-DE" b="1" dirty="0" err="1">
                <a:latin typeface="Avenir Next" panose="020B0503020202020204" pitchFamily="34" charset="0"/>
              </a:rPr>
              <a:t>Example</a:t>
            </a:r>
            <a:r>
              <a:rPr lang="de-DE" b="1" dirty="0">
                <a:latin typeface="Avenir Next" panose="020B0503020202020204" pitchFamily="34" charset="0"/>
              </a:rPr>
              <a:t>)</a:t>
            </a:r>
          </a:p>
        </p:txBody>
      </p:sp>
      <p:sp>
        <p:nvSpPr>
          <p:cNvPr id="3" name="Inhaltsplatzhalter 2">
            <a:extLst>
              <a:ext uri="{FF2B5EF4-FFF2-40B4-BE49-F238E27FC236}">
                <a16:creationId xmlns:a16="http://schemas.microsoft.com/office/drawing/2014/main" id="{D92DCC5B-6CB8-A0D6-B3D3-94ED2A691383}"/>
              </a:ext>
            </a:extLst>
          </p:cNvPr>
          <p:cNvSpPr>
            <a:spLocks noGrp="1"/>
          </p:cNvSpPr>
          <p:nvPr>
            <p:ph idx="1"/>
          </p:nvPr>
        </p:nvSpPr>
        <p:spPr>
          <a:xfrm>
            <a:off x="838200" y="1881962"/>
            <a:ext cx="10515599" cy="3581400"/>
          </a:xfrm>
        </p:spPr>
        <p:txBody>
          <a:bodyPr>
            <a:normAutofit fontScale="77500" lnSpcReduction="20000"/>
          </a:bodyPr>
          <a:lstStyle/>
          <a:p>
            <a:pPr>
              <a:lnSpc>
                <a:spcPct val="150000"/>
              </a:lnSpc>
            </a:pPr>
            <a:r>
              <a:rPr lang="de-DE" sz="2800" dirty="0">
                <a:latin typeface="Avenir Next" panose="020B0503020202020204" pitchFamily="34" charset="0"/>
              </a:rPr>
              <a:t>08:00 – 08:15	</a:t>
            </a:r>
            <a:r>
              <a:rPr lang="de-DE" sz="2800" dirty="0" err="1">
                <a:latin typeface="Avenir Next" panose="020B0503020202020204" pitchFamily="34" charset="0"/>
              </a:rPr>
              <a:t>Introduction</a:t>
            </a:r>
            <a:endParaRPr lang="de-DE" sz="2800" dirty="0">
              <a:latin typeface="Avenir Next" panose="020B0503020202020204" pitchFamily="34" charset="0"/>
            </a:endParaRPr>
          </a:p>
          <a:p>
            <a:pPr>
              <a:lnSpc>
                <a:spcPct val="150000"/>
              </a:lnSpc>
            </a:pPr>
            <a:r>
              <a:rPr lang="de-DE" sz="2800" dirty="0">
                <a:latin typeface="Avenir Next" panose="020B0503020202020204" pitchFamily="34" charset="0"/>
              </a:rPr>
              <a:t>08:15 – 08:40	</a:t>
            </a:r>
            <a:r>
              <a:rPr lang="de-DE" sz="2800" dirty="0" err="1">
                <a:latin typeface="Avenir Next" panose="020B0503020202020204" pitchFamily="34" charset="0"/>
              </a:rPr>
              <a:t>What</a:t>
            </a:r>
            <a:r>
              <a:rPr lang="de-DE" sz="2800" dirty="0">
                <a:latin typeface="Avenir Next" panose="020B0503020202020204" pitchFamily="34" charset="0"/>
              </a:rPr>
              <a:t> </a:t>
            </a:r>
            <a:r>
              <a:rPr lang="de-DE" sz="2800" dirty="0" err="1">
                <a:latin typeface="Avenir Next" panose="020B0503020202020204" pitchFamily="34" charset="0"/>
              </a:rPr>
              <a:t>is</a:t>
            </a:r>
            <a:r>
              <a:rPr lang="de-DE" sz="2800" dirty="0">
                <a:latin typeface="Avenir Next" panose="020B0503020202020204" pitchFamily="34" charset="0"/>
              </a:rPr>
              <a:t> </a:t>
            </a:r>
            <a:r>
              <a:rPr lang="de-DE" sz="2800" dirty="0" err="1">
                <a:latin typeface="Avenir Next" panose="020B0503020202020204" pitchFamily="34" charset="0"/>
              </a:rPr>
              <a:t>the</a:t>
            </a:r>
            <a:r>
              <a:rPr lang="de-DE" sz="2800" dirty="0">
                <a:latin typeface="Avenir Next" panose="020B0503020202020204" pitchFamily="34" charset="0"/>
              </a:rPr>
              <a:t> EU? </a:t>
            </a:r>
            <a:r>
              <a:rPr lang="de-DE" dirty="0">
                <a:latin typeface="Avenir Next" panose="020B0503020202020204" pitchFamily="34" charset="0"/>
              </a:rPr>
              <a:t> - </a:t>
            </a:r>
            <a:r>
              <a:rPr lang="de-DE" sz="2800" dirty="0">
                <a:latin typeface="Avenir Next" panose="020B0503020202020204" pitchFamily="34" charset="0"/>
              </a:rPr>
              <a:t>The EU </a:t>
            </a:r>
            <a:r>
              <a:rPr lang="de-DE" sz="2800" dirty="0" err="1">
                <a:latin typeface="Avenir Next" panose="020B0503020202020204" pitchFamily="34" charset="0"/>
              </a:rPr>
              <a:t>Cohesion</a:t>
            </a:r>
            <a:r>
              <a:rPr lang="de-DE" sz="2800" dirty="0">
                <a:latin typeface="Avenir Next" panose="020B0503020202020204" pitchFamily="34" charset="0"/>
              </a:rPr>
              <a:t> </a:t>
            </a:r>
            <a:r>
              <a:rPr lang="de-DE" sz="2800" dirty="0" err="1">
                <a:latin typeface="Avenir Next" panose="020B0503020202020204" pitchFamily="34" charset="0"/>
              </a:rPr>
              <a:t>policy</a:t>
            </a:r>
            <a:r>
              <a:rPr lang="de-DE" sz="2800" dirty="0">
                <a:latin typeface="Avenir Next" panose="020B0503020202020204" pitchFamily="34" charset="0"/>
              </a:rPr>
              <a:t> </a:t>
            </a:r>
          </a:p>
          <a:p>
            <a:pPr>
              <a:lnSpc>
                <a:spcPct val="150000"/>
              </a:lnSpc>
            </a:pPr>
            <a:r>
              <a:rPr lang="de-DE" sz="2800" dirty="0">
                <a:latin typeface="Avenir Next" panose="020B0503020202020204" pitchFamily="34" charset="0"/>
              </a:rPr>
              <a:t>08:40 – 09:40 	Jigsaw puzzle – </a:t>
            </a:r>
            <a:r>
              <a:rPr lang="de-DE" dirty="0">
                <a:latin typeface="Avenir Next" panose="020B0503020202020204" pitchFamily="34" charset="0"/>
              </a:rPr>
              <a:t>How </a:t>
            </a:r>
            <a:r>
              <a:rPr lang="de-DE" dirty="0" err="1">
                <a:latin typeface="Avenir Next" panose="020B0503020202020204" pitchFamily="34" charset="0"/>
              </a:rPr>
              <a:t>does</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EU </a:t>
            </a:r>
            <a:r>
              <a:rPr lang="de-DE" dirty="0" err="1">
                <a:latin typeface="Avenir Next" panose="020B0503020202020204" pitchFamily="34" charset="0"/>
              </a:rPr>
              <a:t>work</a:t>
            </a:r>
            <a:r>
              <a:rPr lang="de-DE" dirty="0">
                <a:latin typeface="Avenir Next" panose="020B0503020202020204" pitchFamily="34" charset="0"/>
              </a:rPr>
              <a:t> at a regional </a:t>
            </a:r>
            <a:r>
              <a:rPr lang="de-DE" dirty="0" err="1">
                <a:latin typeface="Avenir Next" panose="020B0503020202020204" pitchFamily="34" charset="0"/>
              </a:rPr>
              <a:t>level</a:t>
            </a:r>
            <a:r>
              <a:rPr lang="de-DE" dirty="0">
                <a:latin typeface="Avenir Next" panose="020B0503020202020204" pitchFamily="34" charset="0"/>
              </a:rPr>
              <a:t>?</a:t>
            </a:r>
            <a:r>
              <a:rPr lang="de-DE" sz="2800" dirty="0">
                <a:latin typeface="Avenir Next" panose="020B0503020202020204" pitchFamily="34" charset="0"/>
              </a:rPr>
              <a:t> </a:t>
            </a:r>
          </a:p>
          <a:p>
            <a:pPr>
              <a:lnSpc>
                <a:spcPct val="150000"/>
              </a:lnSpc>
            </a:pPr>
            <a:r>
              <a:rPr lang="de-DE" sz="2800" dirty="0">
                <a:latin typeface="Avenir Next" panose="020B0503020202020204" pitchFamily="34" charset="0"/>
              </a:rPr>
              <a:t>10:00 – 12:00	</a:t>
            </a:r>
            <a:r>
              <a:rPr lang="de-DE" sz="2800" dirty="0">
                <a:highlight>
                  <a:srgbClr val="FFFF00"/>
                </a:highlight>
                <a:latin typeface="Avenir Next" panose="020B0503020202020204" pitchFamily="34" charset="0"/>
              </a:rPr>
              <a:t>Open Space </a:t>
            </a:r>
            <a:r>
              <a:rPr lang="de-DE" sz="2800" dirty="0" err="1">
                <a:latin typeface="Avenir Next" panose="020B0503020202020204" pitchFamily="34" charset="0"/>
              </a:rPr>
              <a:t>workshop</a:t>
            </a:r>
            <a:r>
              <a:rPr lang="de-DE" sz="2800" dirty="0">
                <a:latin typeface="Avenir Next" panose="020B0503020202020204" pitchFamily="34" charset="0"/>
              </a:rPr>
              <a:t> </a:t>
            </a:r>
            <a:r>
              <a:rPr lang="de-DE" sz="2800" dirty="0" err="1">
                <a:latin typeface="Avenir Next" panose="020B0503020202020204" pitchFamily="34" charset="0"/>
              </a:rPr>
              <a:t>for</a:t>
            </a:r>
            <a:r>
              <a:rPr lang="de-DE" sz="2800" dirty="0">
                <a:latin typeface="Avenir Next" panose="020B0503020202020204" pitchFamily="34" charset="0"/>
              </a:rPr>
              <a:t> </a:t>
            </a:r>
            <a:r>
              <a:rPr lang="de-DE" sz="2800" dirty="0">
                <a:highlight>
                  <a:srgbClr val="FFFF00"/>
                </a:highlight>
                <a:latin typeface="Avenir Next" panose="020B0503020202020204" pitchFamily="34" charset="0"/>
              </a:rPr>
              <a:t>REGION</a:t>
            </a:r>
            <a:endParaRPr lang="de-DE" sz="2800" dirty="0">
              <a:solidFill>
                <a:srgbClr val="FF0000"/>
              </a:solidFill>
              <a:highlight>
                <a:srgbClr val="FFFF00"/>
              </a:highlight>
              <a:latin typeface="Avenir Next" panose="020B0503020202020204" pitchFamily="34" charset="0"/>
            </a:endParaRPr>
          </a:p>
          <a:p>
            <a:pPr>
              <a:lnSpc>
                <a:spcPct val="150000"/>
              </a:lnSpc>
            </a:pPr>
            <a:r>
              <a:rPr lang="de-DE" dirty="0">
                <a:latin typeface="Avenir Next" panose="020B0503020202020204" pitchFamily="34" charset="0"/>
              </a:rPr>
              <a:t>12:00</a:t>
            </a:r>
            <a:r>
              <a:rPr lang="de-DE" sz="2800" dirty="0">
                <a:latin typeface="Avenir Next" panose="020B0503020202020204" pitchFamily="34" charset="0"/>
              </a:rPr>
              <a:t> – 12:45 	</a:t>
            </a:r>
            <a:r>
              <a:rPr lang="de-DE" sz="2800" dirty="0" err="1">
                <a:latin typeface="Avenir Next" panose="020B0503020202020204" pitchFamily="34" charset="0"/>
              </a:rPr>
              <a:t>Presentation</a:t>
            </a:r>
            <a:r>
              <a:rPr lang="de-DE" sz="2800" dirty="0">
                <a:latin typeface="Avenir Next" panose="020B0503020202020204" pitchFamily="34" charset="0"/>
              </a:rPr>
              <a:t> </a:t>
            </a:r>
            <a:r>
              <a:rPr lang="de-DE" sz="2800" dirty="0" err="1">
                <a:latin typeface="Avenir Next" panose="020B0503020202020204" pitchFamily="34" charset="0"/>
              </a:rPr>
              <a:t>of</a:t>
            </a:r>
            <a:r>
              <a:rPr lang="de-DE" sz="2800" dirty="0">
                <a:latin typeface="Avenir Next" panose="020B0503020202020204" pitchFamily="34" charset="0"/>
              </a:rPr>
              <a:t> </a:t>
            </a:r>
            <a:r>
              <a:rPr lang="de-DE" sz="2800" dirty="0" err="1">
                <a:latin typeface="Avenir Next" panose="020B0503020202020204" pitchFamily="34" charset="0"/>
              </a:rPr>
              <a:t>ideas</a:t>
            </a:r>
            <a:r>
              <a:rPr lang="de-DE" sz="2800" dirty="0">
                <a:latin typeface="Avenir Next" panose="020B0503020202020204" pitchFamily="34" charset="0"/>
              </a:rPr>
              <a:t> and </a:t>
            </a:r>
            <a:r>
              <a:rPr lang="de-DE" sz="2800" dirty="0" err="1">
                <a:latin typeface="Avenir Next" panose="020B0503020202020204" pitchFamily="34" charset="0"/>
              </a:rPr>
              <a:t>dialogue</a:t>
            </a:r>
            <a:r>
              <a:rPr lang="de-DE" sz="2800" dirty="0">
                <a:latin typeface="Avenir Next" panose="020B0503020202020204" pitchFamily="34" charset="0"/>
              </a:rPr>
              <a:t> </a:t>
            </a:r>
            <a:r>
              <a:rPr lang="de-DE" sz="2800" dirty="0" err="1">
                <a:latin typeface="Avenir Next" panose="020B0503020202020204" pitchFamily="34" charset="0"/>
              </a:rPr>
              <a:t>with</a:t>
            </a:r>
            <a:r>
              <a:rPr lang="de-DE" sz="2800" dirty="0">
                <a:latin typeface="Avenir Next" panose="020B0503020202020204" pitchFamily="34" charset="0"/>
              </a:rPr>
              <a:t> </a:t>
            </a:r>
            <a:r>
              <a:rPr lang="de-DE" sz="2800" dirty="0" err="1">
                <a:latin typeface="Avenir Next" panose="020B0503020202020204" pitchFamily="34" charset="0"/>
              </a:rPr>
              <a:t>decision-makers</a:t>
            </a:r>
            <a:endParaRPr lang="de-DE" dirty="0">
              <a:solidFill>
                <a:srgbClr val="FF0000"/>
              </a:solidFill>
              <a:highlight>
                <a:srgbClr val="FFFF00"/>
              </a:highlight>
              <a:latin typeface="Avenir Next" panose="020B0503020202020204" pitchFamily="34" charset="0"/>
            </a:endParaRPr>
          </a:p>
          <a:p>
            <a:pPr>
              <a:lnSpc>
                <a:spcPct val="150000"/>
              </a:lnSpc>
            </a:pPr>
            <a:r>
              <a:rPr lang="de-DE" sz="2800" dirty="0">
                <a:latin typeface="Avenir Next" panose="020B0503020202020204" pitchFamily="34" charset="0"/>
              </a:rPr>
              <a:t>12:45 – 12:55	Evaluation und Reflexion</a:t>
            </a:r>
          </a:p>
          <a:p>
            <a:pPr marL="0" indent="0">
              <a:buNone/>
            </a:pPr>
            <a:endParaRPr lang="de-DE" sz="2800" dirty="0"/>
          </a:p>
          <a:p>
            <a:endParaRPr lang="de-DE" sz="2800" dirty="0"/>
          </a:p>
          <a:p>
            <a:endParaRPr lang="de-DE" sz="2800" dirty="0"/>
          </a:p>
          <a:p>
            <a:endParaRPr lang="de-DE" sz="2800" dirty="0"/>
          </a:p>
          <a:p>
            <a:endParaRPr lang="de-DE" sz="2800" dirty="0"/>
          </a:p>
          <a:p>
            <a:pPr marL="0" indent="0">
              <a:buNone/>
            </a:pPr>
            <a:endParaRPr lang="de-DE" sz="2800" dirty="0"/>
          </a:p>
          <a:p>
            <a:endParaRPr lang="de-DE" dirty="0"/>
          </a:p>
        </p:txBody>
      </p:sp>
      <p:sp>
        <p:nvSpPr>
          <p:cNvPr id="5" name="Abschlusszeichen 4">
            <a:extLst>
              <a:ext uri="{FF2B5EF4-FFF2-40B4-BE49-F238E27FC236}">
                <a16:creationId xmlns:a16="http://schemas.microsoft.com/office/drawing/2014/main" id="{89740BF4-14FA-76E6-49BC-267E5C7B858A}"/>
              </a:ext>
            </a:extLst>
          </p:cNvPr>
          <p:cNvSpPr/>
          <p:nvPr/>
        </p:nvSpPr>
        <p:spPr>
          <a:xfrm>
            <a:off x="0" y="1831163"/>
            <a:ext cx="12192000" cy="1792571"/>
          </a:xfrm>
          <a:prstGeom prst="flowChartTerminator">
            <a:avLst/>
          </a:prstGeom>
          <a:solidFill>
            <a:srgbClr val="C48170">
              <a:alpha val="5004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97F7C052-D155-6493-F7F3-99A8BFB94F05}"/>
              </a:ext>
            </a:extLst>
          </p:cNvPr>
          <p:cNvPicPr>
            <a:picLocks noChangeAspect="1"/>
          </p:cNvPicPr>
          <p:nvPr/>
        </p:nvPicPr>
        <p:blipFill>
          <a:blip r:embed="rId3"/>
          <a:stretch>
            <a:fillRect/>
          </a:stretch>
        </p:blipFill>
        <p:spPr>
          <a:xfrm>
            <a:off x="0" y="5555848"/>
            <a:ext cx="2585014" cy="1302152"/>
          </a:xfrm>
          <a:prstGeom prst="rect">
            <a:avLst/>
          </a:prstGeom>
        </p:spPr>
      </p:pic>
      <p:pic>
        <p:nvPicPr>
          <p:cNvPr id="8" name="Grafik 7">
            <a:extLst>
              <a:ext uri="{FF2B5EF4-FFF2-40B4-BE49-F238E27FC236}">
                <a16:creationId xmlns:a16="http://schemas.microsoft.com/office/drawing/2014/main" id="{FDC6FDA8-68CF-A181-2D53-578CCFD9E13C}"/>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ACAAEDB9-34F6-204F-6C71-D7D6AB673F6C}"/>
              </a:ext>
            </a:extLst>
          </p:cNvPr>
          <p:cNvPicPr>
            <a:picLocks noChangeAspect="1"/>
          </p:cNvPicPr>
          <p:nvPr/>
        </p:nvPicPr>
        <p:blipFill>
          <a:blip r:embed="rId5"/>
          <a:stretch>
            <a:fillRect/>
          </a:stretch>
        </p:blipFill>
        <p:spPr>
          <a:xfrm>
            <a:off x="9357853" y="0"/>
            <a:ext cx="2834147" cy="1309719"/>
          </a:xfrm>
          <a:prstGeom prst="rect">
            <a:avLst/>
          </a:prstGeom>
        </p:spPr>
      </p:pic>
    </p:spTree>
    <p:extLst>
      <p:ext uri="{BB962C8B-B14F-4D97-AF65-F5344CB8AC3E}">
        <p14:creationId xmlns:p14="http://schemas.microsoft.com/office/powerpoint/2010/main" val="3237250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ACA6DB-5567-BD45-8C06-DBB3BC20FECB}"/>
              </a:ext>
            </a:extLst>
          </p:cNvPr>
          <p:cNvSpPr>
            <a:spLocks noGrp="1"/>
          </p:cNvSpPr>
          <p:nvPr>
            <p:ph type="title"/>
          </p:nvPr>
        </p:nvSpPr>
        <p:spPr/>
        <p:txBody>
          <a:bodyPr/>
          <a:lstStyle/>
          <a:p>
            <a:r>
              <a:rPr lang="de-DE" b="1" dirty="0">
                <a:latin typeface="Avenir Next" panose="020B0503020202020204" pitchFamily="34" charset="0"/>
              </a:rPr>
              <a:t>EUROSOC#DIGITAL </a:t>
            </a:r>
          </a:p>
        </p:txBody>
      </p:sp>
      <p:sp>
        <p:nvSpPr>
          <p:cNvPr id="3" name="Inhaltsplatzhalter 2">
            <a:extLst>
              <a:ext uri="{FF2B5EF4-FFF2-40B4-BE49-F238E27FC236}">
                <a16:creationId xmlns:a16="http://schemas.microsoft.com/office/drawing/2014/main" id="{299A861C-B5D8-F447-8201-5FD2B639D1DA}"/>
              </a:ext>
            </a:extLst>
          </p:cNvPr>
          <p:cNvSpPr>
            <a:spLocks noGrp="1"/>
          </p:cNvSpPr>
          <p:nvPr>
            <p:ph idx="1"/>
          </p:nvPr>
        </p:nvSpPr>
        <p:spPr/>
        <p:txBody>
          <a:bodyPr>
            <a:normAutofit/>
          </a:bodyPr>
          <a:lstStyle/>
          <a:p>
            <a:r>
              <a:rPr lang="de-DE" sz="2400" dirty="0">
                <a:latin typeface="Avenir Next" panose="020B0503020202020204" pitchFamily="34" charset="0"/>
              </a:rPr>
              <a:t>A non-profit </a:t>
            </a:r>
            <a:r>
              <a:rPr lang="de-DE" sz="2400" dirty="0" err="1">
                <a:latin typeface="Avenir Next" panose="020B0503020202020204" pitchFamily="34" charset="0"/>
              </a:rPr>
              <a:t>organisation</a:t>
            </a:r>
            <a:r>
              <a:rPr lang="de-DE" sz="2400" dirty="0">
                <a:latin typeface="Avenir Next" panose="020B0503020202020204" pitchFamily="34" charset="0"/>
              </a:rPr>
              <a:t> and </a:t>
            </a:r>
            <a:r>
              <a:rPr lang="de-DE" sz="2400" dirty="0" err="1">
                <a:latin typeface="Avenir Next" panose="020B0503020202020204" pitchFamily="34" charset="0"/>
              </a:rPr>
              <a:t>independent</a:t>
            </a:r>
            <a:r>
              <a:rPr lang="de-DE" sz="2400" dirty="0">
                <a:latin typeface="Avenir Next" panose="020B0503020202020204" pitchFamily="34" charset="0"/>
              </a:rPr>
              <a:t> </a:t>
            </a:r>
            <a:r>
              <a:rPr lang="de-DE" sz="2400" dirty="0" err="1">
                <a:latin typeface="Avenir Next" panose="020B0503020202020204" pitchFamily="34" charset="0"/>
              </a:rPr>
              <a:t>think</a:t>
            </a:r>
            <a:r>
              <a:rPr lang="de-DE" sz="2400" dirty="0">
                <a:latin typeface="Avenir Next" panose="020B0503020202020204" pitchFamily="34" charset="0"/>
              </a:rPr>
              <a:t> tank </a:t>
            </a:r>
            <a:r>
              <a:rPr lang="de-DE" sz="2400" dirty="0" err="1">
                <a:latin typeface="Avenir Next" panose="020B0503020202020204" pitchFamily="34" charset="0"/>
              </a:rPr>
              <a:t>based</a:t>
            </a:r>
            <a:r>
              <a:rPr lang="de-DE" sz="2400" dirty="0">
                <a:latin typeface="Avenir Next" panose="020B0503020202020204" pitchFamily="34" charset="0"/>
              </a:rPr>
              <a:t> in Berlin</a:t>
            </a:r>
          </a:p>
          <a:p>
            <a:r>
              <a:rPr lang="de-DE" sz="2400" dirty="0">
                <a:latin typeface="Avenir Next" panose="020B0503020202020204" pitchFamily="34" charset="0"/>
              </a:rPr>
              <a:t>Areas </a:t>
            </a:r>
            <a:r>
              <a:rPr lang="de-DE" sz="2400" dirty="0" err="1">
                <a:latin typeface="Avenir Next" panose="020B0503020202020204" pitchFamily="34" charset="0"/>
              </a:rPr>
              <a:t>of</a:t>
            </a:r>
            <a:r>
              <a:rPr lang="de-DE" sz="2400" dirty="0">
                <a:latin typeface="Avenir Next" panose="020B0503020202020204" pitchFamily="34" charset="0"/>
              </a:rPr>
              <a:t> </a:t>
            </a:r>
            <a:r>
              <a:rPr lang="de-DE" sz="2400" dirty="0" err="1">
                <a:latin typeface="Avenir Next" panose="020B0503020202020204" pitchFamily="34" charset="0"/>
              </a:rPr>
              <a:t>focus</a:t>
            </a:r>
            <a:r>
              <a:rPr lang="de-DE" sz="2400" dirty="0">
                <a:latin typeface="Avenir Next" panose="020B0503020202020204" pitchFamily="34" charset="0"/>
              </a:rPr>
              <a:t>: EU regional </a:t>
            </a:r>
            <a:r>
              <a:rPr lang="de-DE" sz="2400" dirty="0" err="1">
                <a:latin typeface="Avenir Next" panose="020B0503020202020204" pitchFamily="34" charset="0"/>
              </a:rPr>
              <a:t>policy</a:t>
            </a:r>
            <a:r>
              <a:rPr lang="de-DE" sz="2400" dirty="0">
                <a:latin typeface="Avenir Next" panose="020B0503020202020204" pitchFamily="34" charset="0"/>
              </a:rPr>
              <a:t>, </a:t>
            </a:r>
            <a:r>
              <a:rPr lang="de-DE" sz="2400" dirty="0" err="1">
                <a:latin typeface="Avenir Next" panose="020B0503020202020204" pitchFamily="34" charset="0"/>
              </a:rPr>
              <a:t>sustainable</a:t>
            </a:r>
            <a:r>
              <a:rPr lang="de-DE" sz="2400" dirty="0">
                <a:latin typeface="Avenir Next" panose="020B0503020202020204" pitchFamily="34" charset="0"/>
              </a:rPr>
              <a:t> </a:t>
            </a:r>
            <a:r>
              <a:rPr lang="de-DE" sz="2400" dirty="0" err="1">
                <a:latin typeface="Avenir Next" panose="020B0503020202020204" pitchFamily="34" charset="0"/>
              </a:rPr>
              <a:t>development</a:t>
            </a:r>
            <a:r>
              <a:rPr lang="de-DE" sz="2400" dirty="0">
                <a:latin typeface="Avenir Next" panose="020B0503020202020204" pitchFamily="34" charset="0"/>
              </a:rPr>
              <a:t>, </a:t>
            </a:r>
            <a:r>
              <a:rPr lang="de-DE" sz="2400" dirty="0" err="1">
                <a:latin typeface="Avenir Next" panose="020B0503020202020204" pitchFamily="34" charset="0"/>
              </a:rPr>
              <a:t>climate</a:t>
            </a:r>
            <a:r>
              <a:rPr lang="de-DE" sz="2400" dirty="0">
                <a:latin typeface="Avenir Next" panose="020B0503020202020204" pitchFamily="34" charset="0"/>
              </a:rPr>
              <a:t> </a:t>
            </a:r>
            <a:r>
              <a:rPr lang="de-DE" sz="2400" dirty="0" err="1">
                <a:latin typeface="Avenir Next" panose="020B0503020202020204" pitchFamily="34" charset="0"/>
              </a:rPr>
              <a:t>policy</a:t>
            </a:r>
            <a:r>
              <a:rPr lang="de-DE" sz="2400" dirty="0">
                <a:latin typeface="Avenir Next" panose="020B0503020202020204" pitchFamily="34" charset="0"/>
              </a:rPr>
              <a:t>, </a:t>
            </a:r>
            <a:r>
              <a:rPr lang="de-DE" sz="2400" dirty="0" err="1">
                <a:latin typeface="Avenir Next" panose="020B0503020202020204" pitchFamily="34" charset="0"/>
              </a:rPr>
              <a:t>new</a:t>
            </a:r>
            <a:r>
              <a:rPr lang="de-DE" sz="2400" dirty="0">
                <a:latin typeface="Avenir Next" panose="020B0503020202020204" pitchFamily="34" charset="0"/>
              </a:rPr>
              <a:t> </a:t>
            </a:r>
            <a:r>
              <a:rPr lang="de-DE" sz="2400" dirty="0" err="1">
                <a:latin typeface="Avenir Next" panose="020B0503020202020204" pitchFamily="34" charset="0"/>
              </a:rPr>
              <a:t>technologies</a:t>
            </a:r>
            <a:r>
              <a:rPr lang="de-DE" sz="2400" dirty="0">
                <a:latin typeface="Avenir Next" panose="020B0503020202020204" pitchFamily="34" charset="0"/>
              </a:rPr>
              <a:t>, </a:t>
            </a:r>
            <a:r>
              <a:rPr lang="de-DE" sz="2400" dirty="0" err="1">
                <a:latin typeface="Avenir Next" panose="020B0503020202020204" pitchFamily="34" charset="0"/>
              </a:rPr>
              <a:t>participatory</a:t>
            </a:r>
            <a:r>
              <a:rPr lang="de-DE" sz="2400" dirty="0">
                <a:latin typeface="Avenir Next" panose="020B0503020202020204" pitchFamily="34" charset="0"/>
              </a:rPr>
              <a:t> </a:t>
            </a:r>
            <a:r>
              <a:rPr lang="de-DE" sz="2400" dirty="0" err="1">
                <a:latin typeface="Avenir Next" panose="020B0503020202020204" pitchFamily="34" charset="0"/>
              </a:rPr>
              <a:t>formats</a:t>
            </a:r>
            <a:endParaRPr lang="de-DE" sz="2400" dirty="0">
              <a:latin typeface="Avenir Next" panose="020B0503020202020204" pitchFamily="34" charset="0"/>
            </a:endParaRPr>
          </a:p>
          <a:p>
            <a:r>
              <a:rPr lang="de-DE" sz="2400" dirty="0" err="1">
                <a:latin typeface="Avenir Next" panose="020B0503020202020204" pitchFamily="34" charset="0"/>
              </a:rPr>
              <a:t>Organising</a:t>
            </a:r>
            <a:r>
              <a:rPr lang="de-DE" sz="2400" dirty="0">
                <a:latin typeface="Avenir Next" panose="020B0503020202020204" pitchFamily="34" charset="0"/>
              </a:rPr>
              <a:t> </a:t>
            </a:r>
            <a:r>
              <a:rPr lang="de-DE" sz="2400" dirty="0" err="1">
                <a:latin typeface="Avenir Next" panose="020B0503020202020204" pitchFamily="34" charset="0"/>
              </a:rPr>
              <a:t>project</a:t>
            </a:r>
            <a:r>
              <a:rPr lang="de-DE" sz="2400" dirty="0">
                <a:latin typeface="Avenir Next" panose="020B0503020202020204" pitchFamily="34" charset="0"/>
              </a:rPr>
              <a:t> </a:t>
            </a:r>
            <a:r>
              <a:rPr lang="de-DE" sz="2400" dirty="0" err="1">
                <a:latin typeface="Avenir Next" panose="020B0503020202020204" pitchFamily="34" charset="0"/>
              </a:rPr>
              <a:t>days</a:t>
            </a:r>
            <a:r>
              <a:rPr lang="de-DE" sz="2400" dirty="0">
                <a:latin typeface="Avenir Next" panose="020B0503020202020204" pitchFamily="34" charset="0"/>
              </a:rPr>
              <a:t> on European </a:t>
            </a:r>
            <a:r>
              <a:rPr lang="de-DE" sz="2400" dirty="0" err="1">
                <a:latin typeface="Avenir Next" panose="020B0503020202020204" pitchFamily="34" charset="0"/>
              </a:rPr>
              <a:t>policy</a:t>
            </a:r>
            <a:r>
              <a:rPr lang="de-DE" sz="2400" dirty="0">
                <a:latin typeface="Avenir Next" panose="020B0503020202020204" pitchFamily="34" charset="0"/>
              </a:rPr>
              <a:t> </a:t>
            </a:r>
            <a:r>
              <a:rPr lang="de-DE" sz="2400" dirty="0" err="1">
                <a:latin typeface="Avenir Next" panose="020B0503020202020204" pitchFamily="34" charset="0"/>
              </a:rPr>
              <a:t>education</a:t>
            </a:r>
            <a:r>
              <a:rPr lang="de-DE" sz="2400" dirty="0">
                <a:latin typeface="Avenir Next" panose="020B0503020202020204" pitchFamily="34" charset="0"/>
              </a:rPr>
              <a:t> and </a:t>
            </a:r>
            <a:r>
              <a:rPr lang="de-DE" sz="2400" dirty="0" err="1">
                <a:latin typeface="Avenir Next" panose="020B0503020202020204" pitchFamily="34" charset="0"/>
              </a:rPr>
              <a:t>developing</a:t>
            </a:r>
            <a:r>
              <a:rPr lang="de-DE" sz="2400" dirty="0">
                <a:latin typeface="Avenir Next" panose="020B0503020202020204" pitchFamily="34" charset="0"/>
              </a:rPr>
              <a:t> </a:t>
            </a:r>
            <a:r>
              <a:rPr lang="de-DE" sz="2400" dirty="0" err="1">
                <a:latin typeface="Avenir Next" panose="020B0503020202020204" pitchFamily="34" charset="0"/>
              </a:rPr>
              <a:t>teaching</a:t>
            </a:r>
            <a:r>
              <a:rPr lang="de-DE" sz="2400" dirty="0">
                <a:latin typeface="Avenir Next" panose="020B0503020202020204" pitchFamily="34" charset="0"/>
              </a:rPr>
              <a:t> </a:t>
            </a:r>
            <a:r>
              <a:rPr lang="de-DE" sz="2400" dirty="0" err="1">
                <a:latin typeface="Avenir Next" panose="020B0503020202020204" pitchFamily="34" charset="0"/>
              </a:rPr>
              <a:t>materials</a:t>
            </a:r>
            <a:endParaRPr lang="de-DE" sz="2400" dirty="0"/>
          </a:p>
        </p:txBody>
      </p:sp>
      <p:pic>
        <p:nvPicPr>
          <p:cNvPr id="9" name="Grafik 8">
            <a:extLst>
              <a:ext uri="{FF2B5EF4-FFF2-40B4-BE49-F238E27FC236}">
                <a16:creationId xmlns:a16="http://schemas.microsoft.com/office/drawing/2014/main" id="{D0D28FCD-F4A8-4642-B4F6-75E49F4EE7AE}"/>
              </a:ext>
            </a:extLst>
          </p:cNvPr>
          <p:cNvPicPr>
            <a:picLocks noChangeAspect="1"/>
          </p:cNvPicPr>
          <p:nvPr/>
        </p:nvPicPr>
        <p:blipFill>
          <a:blip r:embed="rId3"/>
          <a:stretch>
            <a:fillRect/>
          </a:stretch>
        </p:blipFill>
        <p:spPr>
          <a:xfrm>
            <a:off x="2750386" y="3782454"/>
            <a:ext cx="6007662" cy="2179702"/>
          </a:xfrm>
          <a:prstGeom prst="rect">
            <a:avLst/>
          </a:prstGeom>
        </p:spPr>
      </p:pic>
      <p:pic>
        <p:nvPicPr>
          <p:cNvPr id="5" name="Grafik 4">
            <a:extLst>
              <a:ext uri="{FF2B5EF4-FFF2-40B4-BE49-F238E27FC236}">
                <a16:creationId xmlns:a16="http://schemas.microsoft.com/office/drawing/2014/main" id="{E024B38F-284C-8768-0858-982D73AB6D34}"/>
              </a:ext>
            </a:extLst>
          </p:cNvPr>
          <p:cNvPicPr>
            <a:picLocks noChangeAspect="1"/>
          </p:cNvPicPr>
          <p:nvPr/>
        </p:nvPicPr>
        <p:blipFill>
          <a:blip r:embed="rId4"/>
          <a:stretch>
            <a:fillRect/>
          </a:stretch>
        </p:blipFill>
        <p:spPr>
          <a:xfrm>
            <a:off x="0" y="5555848"/>
            <a:ext cx="2585014" cy="1302152"/>
          </a:xfrm>
          <a:prstGeom prst="rect">
            <a:avLst/>
          </a:prstGeom>
        </p:spPr>
      </p:pic>
      <p:pic>
        <p:nvPicPr>
          <p:cNvPr id="6" name="Grafik 5">
            <a:extLst>
              <a:ext uri="{FF2B5EF4-FFF2-40B4-BE49-F238E27FC236}">
                <a16:creationId xmlns:a16="http://schemas.microsoft.com/office/drawing/2014/main" id="{4645EBE4-9585-A48F-FFFB-1DD843934035}"/>
              </a:ext>
            </a:extLst>
          </p:cNvPr>
          <p:cNvPicPr>
            <a:picLocks noChangeAspect="1"/>
          </p:cNvPicPr>
          <p:nvPr/>
        </p:nvPicPr>
        <p:blipFill>
          <a:blip r:embed="rId5"/>
          <a:srcRect/>
          <a:stretch/>
        </p:blipFill>
        <p:spPr>
          <a:xfrm>
            <a:off x="8422081" y="6042190"/>
            <a:ext cx="3769919" cy="785399"/>
          </a:xfrm>
          <a:prstGeom prst="rect">
            <a:avLst/>
          </a:prstGeom>
        </p:spPr>
      </p:pic>
      <p:pic>
        <p:nvPicPr>
          <p:cNvPr id="4" name="Grafik 3">
            <a:extLst>
              <a:ext uri="{FF2B5EF4-FFF2-40B4-BE49-F238E27FC236}">
                <a16:creationId xmlns:a16="http://schemas.microsoft.com/office/drawing/2014/main" id="{960241B5-1752-B147-DC1F-F2E48839BC6A}"/>
              </a:ext>
            </a:extLst>
          </p:cNvPr>
          <p:cNvPicPr>
            <a:picLocks noChangeAspect="1"/>
          </p:cNvPicPr>
          <p:nvPr/>
        </p:nvPicPr>
        <p:blipFill>
          <a:blip r:embed="rId6"/>
          <a:stretch>
            <a:fillRect/>
          </a:stretch>
        </p:blipFill>
        <p:spPr>
          <a:xfrm>
            <a:off x="9357853" y="0"/>
            <a:ext cx="2834147" cy="1309719"/>
          </a:xfrm>
          <a:prstGeom prst="rect">
            <a:avLst/>
          </a:prstGeom>
        </p:spPr>
      </p:pic>
    </p:spTree>
    <p:extLst>
      <p:ext uri="{BB962C8B-B14F-4D97-AF65-F5344CB8AC3E}">
        <p14:creationId xmlns:p14="http://schemas.microsoft.com/office/powerpoint/2010/main" val="14414747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solidFill>
                  <a:schemeClr val="tx1"/>
                </a:solidFill>
                <a:latin typeface="Avenir Next" panose="020B0503020202020204" pitchFamily="34" charset="0"/>
              </a:rPr>
              <a:t>Goals </a:t>
            </a:r>
            <a:r>
              <a:rPr lang="de-DE" b="1" dirty="0" err="1">
                <a:solidFill>
                  <a:schemeClr val="tx1"/>
                </a:solidFill>
                <a:latin typeface="Avenir Next" panose="020B0503020202020204" pitchFamily="34" charset="0"/>
              </a:rPr>
              <a:t>of</a:t>
            </a:r>
            <a:r>
              <a:rPr lang="de-DE" b="1" dirty="0">
                <a:solidFill>
                  <a:schemeClr val="tx1"/>
                </a:solidFill>
                <a:latin typeface="Avenir Next" panose="020B0503020202020204" pitchFamily="34" charset="0"/>
              </a:rPr>
              <a:t> </a:t>
            </a:r>
            <a:r>
              <a:rPr lang="de-DE" b="1" dirty="0" err="1">
                <a:solidFill>
                  <a:schemeClr val="tx1"/>
                </a:solidFill>
                <a:latin typeface="Avenir Next" panose="020B0503020202020204" pitchFamily="34" charset="0"/>
              </a:rPr>
              <a:t>the</a:t>
            </a:r>
            <a:r>
              <a:rPr lang="de-DE" b="1" dirty="0">
                <a:solidFill>
                  <a:schemeClr val="tx1"/>
                </a:solidFill>
                <a:latin typeface="Avenir Next" panose="020B0503020202020204" pitchFamily="34" charset="0"/>
              </a:rPr>
              <a:t> </a:t>
            </a:r>
            <a:r>
              <a:rPr lang="de-DE" b="1" dirty="0" err="1">
                <a:solidFill>
                  <a:schemeClr val="tx1"/>
                </a:solidFill>
                <a:latin typeface="Avenir Next" panose="020B0503020202020204" pitchFamily="34" charset="0"/>
              </a:rPr>
              <a:t>event</a:t>
            </a:r>
            <a:endParaRPr lang="de-DE" b="1" dirty="0">
              <a:solidFill>
                <a:schemeClr val="tx1"/>
              </a:solidFill>
              <a:latin typeface="Avenir Next" panose="020B0503020202020204" pitchFamily="34" charset="0"/>
            </a:endParaRPr>
          </a:p>
        </p:txBody>
      </p:sp>
      <p:sp>
        <p:nvSpPr>
          <p:cNvPr id="3" name="Inhaltsplatzhalter 2"/>
          <p:cNvSpPr>
            <a:spLocks noGrp="1"/>
          </p:cNvSpPr>
          <p:nvPr>
            <p:ph idx="1"/>
          </p:nvPr>
        </p:nvSpPr>
        <p:spPr>
          <a:xfrm>
            <a:off x="838200" y="1356544"/>
            <a:ext cx="9601200" cy="4121727"/>
          </a:xfrm>
        </p:spPr>
        <p:txBody>
          <a:bodyPr>
            <a:normAutofit fontScale="92500" lnSpcReduction="20000"/>
          </a:bodyPr>
          <a:lstStyle/>
          <a:p>
            <a:pPr marL="514350" indent="-514350">
              <a:lnSpc>
                <a:spcPct val="150000"/>
              </a:lnSpc>
              <a:buAutoNum type="arabicParenR"/>
            </a:pPr>
            <a:r>
              <a:rPr lang="de-DE" dirty="0" err="1">
                <a:latin typeface="Avenir Next" panose="020B0503020202020204" pitchFamily="34" charset="0"/>
              </a:rPr>
              <a:t>Gaining</a:t>
            </a:r>
            <a:r>
              <a:rPr lang="de-DE" dirty="0">
                <a:latin typeface="Avenir Next" panose="020B0503020202020204" pitchFamily="34" charset="0"/>
              </a:rPr>
              <a:t> an </a:t>
            </a:r>
            <a:r>
              <a:rPr lang="de-DE" dirty="0" err="1">
                <a:latin typeface="Avenir Next" panose="020B0503020202020204" pitchFamily="34" charset="0"/>
              </a:rPr>
              <a:t>understanding</a:t>
            </a:r>
            <a:r>
              <a:rPr lang="de-DE" dirty="0">
                <a:latin typeface="Avenir Next" panose="020B0503020202020204" pitchFamily="34" charset="0"/>
              </a:rPr>
              <a:t> </a:t>
            </a:r>
            <a:r>
              <a:rPr lang="de-DE" dirty="0" err="1">
                <a:latin typeface="Avenir Next" panose="020B0503020202020204" pitchFamily="34" charset="0"/>
              </a:rPr>
              <a:t>of</a:t>
            </a:r>
            <a:r>
              <a:rPr lang="de-DE" dirty="0">
                <a:latin typeface="Avenir Next" panose="020B0503020202020204" pitchFamily="34" charset="0"/>
              </a:rPr>
              <a:t> EU </a:t>
            </a:r>
            <a:r>
              <a:rPr lang="de-DE" dirty="0" err="1">
                <a:latin typeface="Avenir Next" panose="020B0503020202020204" pitchFamily="34" charset="0"/>
              </a:rPr>
              <a:t>Cohesion</a:t>
            </a:r>
            <a:r>
              <a:rPr lang="de-DE" dirty="0">
                <a:latin typeface="Avenir Next" panose="020B0503020202020204" pitchFamily="34" charset="0"/>
              </a:rPr>
              <a:t> </a:t>
            </a:r>
            <a:r>
              <a:rPr lang="de-DE" dirty="0" err="1">
                <a:latin typeface="Avenir Next" panose="020B0503020202020204" pitchFamily="34" charset="0"/>
              </a:rPr>
              <a:t>policy</a:t>
            </a:r>
            <a:r>
              <a:rPr lang="de-DE" dirty="0">
                <a:latin typeface="Avenir Next" panose="020B0503020202020204" pitchFamily="34" charset="0"/>
              </a:rPr>
              <a:t> </a:t>
            </a:r>
            <a:r>
              <a:rPr lang="de-DE" dirty="0" err="1">
                <a:latin typeface="Avenir Next" panose="020B0503020202020204" pitchFamily="34" charset="0"/>
              </a:rPr>
              <a:t>as</a:t>
            </a:r>
            <a:r>
              <a:rPr lang="de-DE" dirty="0">
                <a:latin typeface="Avenir Next" panose="020B0503020202020204" pitchFamily="34" charset="0"/>
              </a:rPr>
              <a:t> a </a:t>
            </a:r>
            <a:r>
              <a:rPr lang="de-DE" dirty="0" err="1">
                <a:latin typeface="Avenir Next" panose="020B0503020202020204" pitchFamily="34" charset="0"/>
              </a:rPr>
              <a:t>key</a:t>
            </a:r>
            <a:r>
              <a:rPr lang="de-DE" dirty="0">
                <a:latin typeface="Avenir Next" panose="020B0503020202020204" pitchFamily="34" charset="0"/>
              </a:rPr>
              <a:t> </a:t>
            </a:r>
            <a:r>
              <a:rPr lang="de-DE" dirty="0" err="1">
                <a:latin typeface="Avenir Next" panose="020B0503020202020204" pitchFamily="34" charset="0"/>
              </a:rPr>
              <a:t>area</a:t>
            </a:r>
            <a:r>
              <a:rPr lang="de-DE" dirty="0">
                <a:latin typeface="Avenir Next" panose="020B0503020202020204" pitchFamily="34" charset="0"/>
              </a:rPr>
              <a:t> </a:t>
            </a:r>
            <a:r>
              <a:rPr lang="de-DE" dirty="0" err="1">
                <a:latin typeface="Avenir Next" panose="020B0503020202020204" pitchFamily="34" charset="0"/>
              </a:rPr>
              <a:t>of</a:t>
            </a:r>
            <a:r>
              <a:rPr lang="de-DE" dirty="0">
                <a:latin typeface="Avenir Next" panose="020B0503020202020204" pitchFamily="34" charset="0"/>
              </a:rPr>
              <a:t> EU </a:t>
            </a:r>
            <a:r>
              <a:rPr lang="de-DE" dirty="0" err="1">
                <a:latin typeface="Avenir Next" panose="020B0503020202020204" pitchFamily="34" charset="0"/>
              </a:rPr>
              <a:t>policy</a:t>
            </a:r>
            <a:endParaRPr lang="de-DE" dirty="0">
              <a:latin typeface="Avenir Next" panose="020B0503020202020204" pitchFamily="34" charset="0"/>
            </a:endParaRPr>
          </a:p>
          <a:p>
            <a:pPr marL="514350" indent="-514350">
              <a:lnSpc>
                <a:spcPct val="150000"/>
              </a:lnSpc>
              <a:buAutoNum type="arabicParenR"/>
            </a:pPr>
            <a:r>
              <a:rPr lang="de-DE" dirty="0" err="1">
                <a:latin typeface="Avenir Next" panose="020B0503020202020204" pitchFamily="34" charset="0"/>
              </a:rPr>
              <a:t>Identifying</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a:t>
            </a:r>
            <a:r>
              <a:rPr lang="de-DE" dirty="0" err="1">
                <a:latin typeface="Avenir Next" panose="020B0503020202020204" pitchFamily="34" charset="0"/>
              </a:rPr>
              <a:t>main</a:t>
            </a:r>
            <a:r>
              <a:rPr lang="de-DE" dirty="0">
                <a:latin typeface="Avenir Next" panose="020B0503020202020204" pitchFamily="34" charset="0"/>
              </a:rPr>
              <a:t> </a:t>
            </a:r>
            <a:r>
              <a:rPr lang="de-DE" dirty="0" err="1">
                <a:latin typeface="Avenir Next" panose="020B0503020202020204" pitchFamily="34" charset="0"/>
              </a:rPr>
              <a:t>challenges</a:t>
            </a:r>
            <a:r>
              <a:rPr lang="de-DE" dirty="0">
                <a:latin typeface="Avenir Next" panose="020B0503020202020204" pitchFamily="34" charset="0"/>
              </a:rPr>
              <a:t> and </a:t>
            </a:r>
            <a:r>
              <a:rPr lang="de-DE" dirty="0" err="1">
                <a:latin typeface="Avenir Next" panose="020B0503020202020204" pitchFamily="34" charset="0"/>
              </a:rPr>
              <a:t>issues</a:t>
            </a:r>
            <a:r>
              <a:rPr lang="de-DE" dirty="0">
                <a:latin typeface="Avenir Next" panose="020B0503020202020204" pitchFamily="34" charset="0"/>
              </a:rPr>
              <a:t> </a:t>
            </a:r>
            <a:r>
              <a:rPr lang="de-DE" dirty="0" err="1">
                <a:latin typeface="Avenir Next" panose="020B0503020202020204" pitchFamily="34" charset="0"/>
              </a:rPr>
              <a:t>facing</a:t>
            </a:r>
            <a:r>
              <a:rPr lang="de-DE" dirty="0">
                <a:latin typeface="Avenir Next" panose="020B0503020202020204" pitchFamily="34" charset="0"/>
              </a:rPr>
              <a:t> </a:t>
            </a:r>
            <a:r>
              <a:rPr lang="de-DE" dirty="0" err="1">
                <a:latin typeface="Avenir Next" panose="020B0503020202020204" pitchFamily="34" charset="0"/>
              </a:rPr>
              <a:t>one’s</a:t>
            </a:r>
            <a:r>
              <a:rPr lang="de-DE" dirty="0">
                <a:latin typeface="Avenir Next" panose="020B0503020202020204" pitchFamily="34" charset="0"/>
              </a:rPr>
              <a:t> own </a:t>
            </a:r>
            <a:r>
              <a:rPr lang="de-DE" dirty="0" err="1">
                <a:latin typeface="Avenir Next" panose="020B0503020202020204" pitchFamily="34" charset="0"/>
              </a:rPr>
              <a:t>region</a:t>
            </a:r>
            <a:r>
              <a:rPr lang="de-DE" dirty="0">
                <a:latin typeface="Avenir Next" panose="020B0503020202020204" pitchFamily="34" charset="0"/>
              </a:rPr>
              <a:t> </a:t>
            </a:r>
            <a:r>
              <a:rPr lang="de-DE" dirty="0" err="1">
                <a:latin typeface="Avenir Next" panose="020B0503020202020204" pitchFamily="34" charset="0"/>
              </a:rPr>
              <a:t>or</a:t>
            </a:r>
            <a:r>
              <a:rPr lang="de-DE" dirty="0">
                <a:latin typeface="Avenir Next" panose="020B0503020202020204" pitchFamily="34" charset="0"/>
              </a:rPr>
              <a:t> </a:t>
            </a:r>
            <a:r>
              <a:rPr lang="de-DE" dirty="0" err="1">
                <a:latin typeface="Avenir Next" panose="020B0503020202020204" pitchFamily="34" charset="0"/>
              </a:rPr>
              <a:t>city</a:t>
            </a:r>
            <a:endParaRPr lang="de-DE" dirty="0">
              <a:latin typeface="Avenir Next" panose="020B0503020202020204" pitchFamily="34" charset="0"/>
            </a:endParaRPr>
          </a:p>
          <a:p>
            <a:pPr marL="514350" indent="-514350">
              <a:lnSpc>
                <a:spcPct val="150000"/>
              </a:lnSpc>
              <a:buAutoNum type="arabicParenR"/>
            </a:pPr>
            <a:r>
              <a:rPr lang="de-DE" dirty="0" err="1">
                <a:latin typeface="Avenir Next" panose="020B0503020202020204" pitchFamily="34" charset="0"/>
              </a:rPr>
              <a:t>Developing</a:t>
            </a:r>
            <a:r>
              <a:rPr lang="de-DE" dirty="0">
                <a:latin typeface="Avenir Next" panose="020B0503020202020204" pitchFamily="34" charset="0"/>
              </a:rPr>
              <a:t> and </a:t>
            </a:r>
            <a:r>
              <a:rPr lang="de-DE" dirty="0" err="1">
                <a:latin typeface="Avenir Next" panose="020B0503020202020204" pitchFamily="34" charset="0"/>
              </a:rPr>
              <a:t>evaluating</a:t>
            </a:r>
            <a:r>
              <a:rPr lang="de-DE" dirty="0">
                <a:latin typeface="Avenir Next" panose="020B0503020202020204" pitchFamily="34" charset="0"/>
              </a:rPr>
              <a:t> </a:t>
            </a:r>
            <a:r>
              <a:rPr lang="de-DE" dirty="0" err="1">
                <a:latin typeface="Avenir Next" panose="020B0503020202020204" pitchFamily="34" charset="0"/>
              </a:rPr>
              <a:t>solutions</a:t>
            </a:r>
            <a:r>
              <a:rPr lang="de-DE" dirty="0">
                <a:latin typeface="Avenir Next" panose="020B0503020202020204" pitchFamily="34" charset="0"/>
              </a:rPr>
              <a:t> </a:t>
            </a:r>
            <a:r>
              <a:rPr lang="de-DE" dirty="0" err="1">
                <a:latin typeface="Avenir Next" panose="020B0503020202020204" pitchFamily="34" charset="0"/>
              </a:rPr>
              <a:t>to</a:t>
            </a:r>
            <a:r>
              <a:rPr lang="de-DE" dirty="0">
                <a:latin typeface="Avenir Next" panose="020B0503020202020204" pitchFamily="34" charset="0"/>
              </a:rPr>
              <a:t> </a:t>
            </a:r>
            <a:r>
              <a:rPr lang="de-DE" dirty="0" err="1">
                <a:latin typeface="Avenir Next" panose="020B0503020202020204" pitchFamily="34" charset="0"/>
              </a:rPr>
              <a:t>these</a:t>
            </a:r>
            <a:r>
              <a:rPr lang="de-DE" dirty="0">
                <a:latin typeface="Avenir Next" panose="020B0503020202020204" pitchFamily="34" charset="0"/>
              </a:rPr>
              <a:t> </a:t>
            </a:r>
            <a:r>
              <a:rPr lang="de-DE" dirty="0" err="1">
                <a:latin typeface="Avenir Next" panose="020B0503020202020204" pitchFamily="34" charset="0"/>
              </a:rPr>
              <a:t>issues</a:t>
            </a:r>
            <a:endParaRPr lang="de-DE" dirty="0">
              <a:latin typeface="Avenir Next" panose="020B0503020202020204" pitchFamily="34" charset="0"/>
            </a:endParaRPr>
          </a:p>
          <a:p>
            <a:pPr marL="514350" indent="-514350">
              <a:lnSpc>
                <a:spcPct val="150000"/>
              </a:lnSpc>
              <a:buAutoNum type="arabicParenR"/>
            </a:pPr>
            <a:r>
              <a:rPr lang="de-DE" dirty="0">
                <a:latin typeface="Avenir Next" panose="020B0503020202020204" pitchFamily="34" charset="0"/>
              </a:rPr>
              <a:t>Learning </a:t>
            </a:r>
            <a:r>
              <a:rPr lang="de-DE" dirty="0" err="1">
                <a:latin typeface="Avenir Next" panose="020B0503020202020204" pitchFamily="34" charset="0"/>
              </a:rPr>
              <a:t>methods</a:t>
            </a:r>
            <a:r>
              <a:rPr lang="de-DE" dirty="0">
                <a:latin typeface="Avenir Next" panose="020B0503020202020204" pitchFamily="34" charset="0"/>
              </a:rPr>
              <a:t> </a:t>
            </a:r>
            <a:r>
              <a:rPr lang="de-DE" dirty="0" err="1">
                <a:latin typeface="Avenir Next" panose="020B0503020202020204" pitchFamily="34" charset="0"/>
              </a:rPr>
              <a:t>for</a:t>
            </a:r>
            <a:r>
              <a:rPr lang="de-DE" dirty="0">
                <a:latin typeface="Avenir Next" panose="020B0503020202020204" pitchFamily="34" charset="0"/>
              </a:rPr>
              <a:t> </a:t>
            </a:r>
            <a:r>
              <a:rPr lang="de-DE" dirty="0" err="1">
                <a:latin typeface="Avenir Next" panose="020B0503020202020204" pitchFamily="34" charset="0"/>
              </a:rPr>
              <a:t>structured</a:t>
            </a:r>
            <a:r>
              <a:rPr lang="de-DE" dirty="0">
                <a:latin typeface="Avenir Next" panose="020B0503020202020204" pitchFamily="34" charset="0"/>
              </a:rPr>
              <a:t> problem-</a:t>
            </a:r>
            <a:r>
              <a:rPr lang="de-DE" dirty="0" err="1">
                <a:latin typeface="Avenir Next" panose="020B0503020202020204" pitchFamily="34" charset="0"/>
              </a:rPr>
              <a:t>solving</a:t>
            </a:r>
            <a:r>
              <a:rPr lang="de-DE" dirty="0">
                <a:latin typeface="Avenir Next" panose="020B0503020202020204" pitchFamily="34" charset="0"/>
              </a:rPr>
              <a:t> </a:t>
            </a:r>
            <a:r>
              <a:rPr lang="de-DE" dirty="0">
                <a:highlight>
                  <a:srgbClr val="FFFF00"/>
                </a:highlight>
                <a:latin typeface="Avenir Next" panose="020B0503020202020204" pitchFamily="34" charset="0"/>
              </a:rPr>
              <a:t>(</a:t>
            </a:r>
            <a:r>
              <a:rPr lang="de-DE" dirty="0" err="1">
                <a:highlight>
                  <a:srgbClr val="FFFF00"/>
                </a:highlight>
                <a:latin typeface="Avenir Next" panose="020B0503020202020204" pitchFamily="34" charset="0"/>
              </a:rPr>
              <a:t>Liberating</a:t>
            </a:r>
            <a:r>
              <a:rPr lang="de-DE" dirty="0">
                <a:highlight>
                  <a:srgbClr val="FFFF00"/>
                </a:highlight>
                <a:latin typeface="Avenir Next" panose="020B0503020202020204" pitchFamily="34" charset="0"/>
              </a:rPr>
              <a:t> </a:t>
            </a:r>
            <a:r>
              <a:rPr lang="de-DE" dirty="0" err="1">
                <a:highlight>
                  <a:srgbClr val="FFFF00"/>
                </a:highlight>
                <a:latin typeface="Avenir Next" panose="020B0503020202020204" pitchFamily="34" charset="0"/>
              </a:rPr>
              <a:t>Structures</a:t>
            </a:r>
            <a:r>
              <a:rPr lang="de-DE" dirty="0">
                <a:highlight>
                  <a:srgbClr val="FFFF00"/>
                </a:highlight>
                <a:latin typeface="Avenir Next" panose="020B0503020202020204" pitchFamily="34" charset="0"/>
              </a:rPr>
              <a:t>)</a:t>
            </a:r>
            <a:endParaRPr lang="de-DE" dirty="0">
              <a:highlight>
                <a:srgbClr val="FFFF00"/>
              </a:highlight>
            </a:endParaRPr>
          </a:p>
          <a:p>
            <a:endParaRPr lang="de-DE" dirty="0"/>
          </a:p>
        </p:txBody>
      </p:sp>
      <p:pic>
        <p:nvPicPr>
          <p:cNvPr id="6" name="Grafik 5">
            <a:extLst>
              <a:ext uri="{FF2B5EF4-FFF2-40B4-BE49-F238E27FC236}">
                <a16:creationId xmlns:a16="http://schemas.microsoft.com/office/drawing/2014/main" id="{3BC32999-4AB3-BB4D-B603-37C8856E7934}"/>
              </a:ext>
            </a:extLst>
          </p:cNvPr>
          <p:cNvPicPr>
            <a:picLocks noChangeAspect="1"/>
          </p:cNvPicPr>
          <p:nvPr/>
        </p:nvPicPr>
        <p:blipFill>
          <a:blip r:embed="rId3"/>
          <a:stretch>
            <a:fillRect/>
          </a:stretch>
        </p:blipFill>
        <p:spPr>
          <a:xfrm>
            <a:off x="0" y="5472545"/>
            <a:ext cx="2750386" cy="1385455"/>
          </a:xfrm>
          <a:prstGeom prst="rect">
            <a:avLst/>
          </a:prstGeom>
        </p:spPr>
      </p:pic>
      <p:pic>
        <p:nvPicPr>
          <p:cNvPr id="4" name="Grafik 3">
            <a:extLst>
              <a:ext uri="{FF2B5EF4-FFF2-40B4-BE49-F238E27FC236}">
                <a16:creationId xmlns:a16="http://schemas.microsoft.com/office/drawing/2014/main" id="{FF319F8B-6F08-69DA-6944-CAFDDC790EAB}"/>
              </a:ext>
            </a:extLst>
          </p:cNvPr>
          <p:cNvPicPr>
            <a:picLocks noChangeAspect="1"/>
          </p:cNvPicPr>
          <p:nvPr/>
        </p:nvPicPr>
        <p:blipFill>
          <a:blip r:embed="rId4"/>
          <a:srcRect/>
          <a:stretch/>
        </p:blipFill>
        <p:spPr>
          <a:xfrm>
            <a:off x="8422081" y="6042190"/>
            <a:ext cx="3769919" cy="785399"/>
          </a:xfrm>
          <a:prstGeom prst="rect">
            <a:avLst/>
          </a:prstGeom>
        </p:spPr>
      </p:pic>
      <p:pic>
        <p:nvPicPr>
          <p:cNvPr id="7" name="Grafik 6">
            <a:extLst>
              <a:ext uri="{FF2B5EF4-FFF2-40B4-BE49-F238E27FC236}">
                <a16:creationId xmlns:a16="http://schemas.microsoft.com/office/drawing/2014/main" id="{F6190631-AA8D-A7F7-2F6F-252DE77730AA}"/>
              </a:ext>
            </a:extLst>
          </p:cNvPr>
          <p:cNvPicPr>
            <a:picLocks noChangeAspect="1"/>
          </p:cNvPicPr>
          <p:nvPr/>
        </p:nvPicPr>
        <p:blipFill>
          <a:blip r:embed="rId5"/>
          <a:stretch>
            <a:fillRect/>
          </a:stretch>
        </p:blipFill>
        <p:spPr>
          <a:xfrm>
            <a:off x="9357853" y="0"/>
            <a:ext cx="2834147" cy="1309719"/>
          </a:xfrm>
          <a:prstGeom prst="rect">
            <a:avLst/>
          </a:prstGeom>
        </p:spPr>
      </p:pic>
    </p:spTree>
    <p:extLst>
      <p:ext uri="{BB962C8B-B14F-4D97-AF65-F5344CB8AC3E}">
        <p14:creationId xmlns:p14="http://schemas.microsoft.com/office/powerpoint/2010/main" val="946157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ACA6DB-5567-BD45-8C06-DBB3BC20FECB}"/>
              </a:ext>
            </a:extLst>
          </p:cNvPr>
          <p:cNvSpPr>
            <a:spLocks noGrp="1"/>
          </p:cNvSpPr>
          <p:nvPr>
            <p:ph type="title"/>
          </p:nvPr>
        </p:nvSpPr>
        <p:spPr>
          <a:xfrm>
            <a:off x="838200" y="499894"/>
            <a:ext cx="9298039" cy="1325563"/>
          </a:xfrm>
        </p:spPr>
        <p:txBody>
          <a:bodyPr/>
          <a:lstStyle/>
          <a:p>
            <a:r>
              <a:rPr lang="de-DE" b="1" dirty="0">
                <a:latin typeface="Avenir Next" panose="020B0503020202020204" pitchFamily="34" charset="0"/>
              </a:rPr>
              <a:t>Citizens, </a:t>
            </a:r>
            <a:r>
              <a:rPr lang="de-DE" b="1" dirty="0" err="1">
                <a:latin typeface="Avenir Next" panose="020B0503020202020204" pitchFamily="34" charset="0"/>
              </a:rPr>
              <a:t>Equality</a:t>
            </a:r>
            <a:r>
              <a:rPr lang="de-DE" b="1" dirty="0">
                <a:latin typeface="Avenir Next" panose="020B0503020202020204" pitchFamily="34" charset="0"/>
              </a:rPr>
              <a:t>, Rights and Values (CERV) </a:t>
            </a:r>
          </a:p>
        </p:txBody>
      </p:sp>
      <p:sp>
        <p:nvSpPr>
          <p:cNvPr id="3" name="Inhaltsplatzhalter 2">
            <a:extLst>
              <a:ext uri="{FF2B5EF4-FFF2-40B4-BE49-F238E27FC236}">
                <a16:creationId xmlns:a16="http://schemas.microsoft.com/office/drawing/2014/main" id="{299A861C-B5D8-F447-8201-5FD2B639D1DA}"/>
              </a:ext>
            </a:extLst>
          </p:cNvPr>
          <p:cNvSpPr>
            <a:spLocks noGrp="1"/>
          </p:cNvSpPr>
          <p:nvPr>
            <p:ph idx="1"/>
          </p:nvPr>
        </p:nvSpPr>
        <p:spPr>
          <a:xfrm>
            <a:off x="838200" y="1355387"/>
            <a:ext cx="10515600" cy="4351338"/>
          </a:xfrm>
        </p:spPr>
        <p:txBody>
          <a:bodyPr>
            <a:normAutofit fontScale="92500"/>
          </a:bodyPr>
          <a:lstStyle/>
          <a:p>
            <a:pPr marL="0" indent="0">
              <a:buNone/>
            </a:pPr>
            <a:endParaRPr lang="de-DE" sz="4000" dirty="0">
              <a:solidFill>
                <a:schemeClr val="tx1"/>
              </a:solidFill>
            </a:endParaRPr>
          </a:p>
          <a:p>
            <a:r>
              <a:rPr lang="de-DE" dirty="0" err="1">
                <a:latin typeface="Avenir Next" panose="020B0503020202020204" pitchFamily="34" charset="0"/>
              </a:rPr>
              <a:t>Cof-unded</a:t>
            </a:r>
            <a:r>
              <a:rPr lang="de-DE" dirty="0">
                <a:latin typeface="Avenir Next" panose="020B0503020202020204" pitchFamily="34" charset="0"/>
              </a:rPr>
              <a:t> </a:t>
            </a:r>
            <a:r>
              <a:rPr lang="de-DE" dirty="0" err="1">
                <a:latin typeface="Avenir Next" panose="020B0503020202020204" pitchFamily="34" charset="0"/>
              </a:rPr>
              <a:t>this</a:t>
            </a:r>
            <a:r>
              <a:rPr lang="de-DE" dirty="0">
                <a:latin typeface="Avenir Next" panose="020B0503020202020204" pitchFamily="34" charset="0"/>
              </a:rPr>
              <a:t> </a:t>
            </a:r>
            <a:r>
              <a:rPr lang="de-DE" dirty="0" err="1">
                <a:latin typeface="Avenir Next" panose="020B0503020202020204" pitchFamily="34" charset="0"/>
              </a:rPr>
              <a:t>event</a:t>
            </a:r>
            <a:endParaRPr lang="de-DE" dirty="0">
              <a:latin typeface="Avenir Next" panose="020B0503020202020204" pitchFamily="34" charset="0"/>
            </a:endParaRPr>
          </a:p>
          <a:p>
            <a:r>
              <a:rPr lang="de-DE" dirty="0">
                <a:latin typeface="Avenir Next" panose="020B0503020202020204" pitchFamily="34" charset="0"/>
              </a:rPr>
              <a:t>The European </a:t>
            </a:r>
            <a:r>
              <a:rPr lang="de-DE" dirty="0" err="1">
                <a:latin typeface="Avenir Next" panose="020B0503020202020204" pitchFamily="34" charset="0"/>
              </a:rPr>
              <a:t>Union’s</a:t>
            </a:r>
            <a:r>
              <a:rPr lang="de-DE" dirty="0">
                <a:latin typeface="Avenir Next" panose="020B0503020202020204" pitchFamily="34" charset="0"/>
              </a:rPr>
              <a:t> ‘Citizens, </a:t>
            </a:r>
            <a:r>
              <a:rPr lang="de-DE" dirty="0" err="1">
                <a:latin typeface="Avenir Next" panose="020B0503020202020204" pitchFamily="34" charset="0"/>
              </a:rPr>
              <a:t>Equality</a:t>
            </a:r>
            <a:r>
              <a:rPr lang="de-DE" dirty="0">
                <a:latin typeface="Avenir Next" panose="020B0503020202020204" pitchFamily="34" charset="0"/>
              </a:rPr>
              <a:t>, Rights and Values’ (CERV) </a:t>
            </a:r>
            <a:r>
              <a:rPr lang="de-DE" dirty="0" err="1">
                <a:latin typeface="Avenir Next" panose="020B0503020202020204" pitchFamily="34" charset="0"/>
              </a:rPr>
              <a:t>programme</a:t>
            </a:r>
            <a:r>
              <a:rPr lang="de-DE" dirty="0">
                <a:latin typeface="Avenir Next" panose="020B0503020202020204" pitchFamily="34" charset="0"/>
              </a:rPr>
              <a:t> </a:t>
            </a:r>
            <a:r>
              <a:rPr lang="de-DE" dirty="0" err="1">
                <a:latin typeface="Avenir Next" panose="020B0503020202020204" pitchFamily="34" charset="0"/>
              </a:rPr>
              <a:t>supports</a:t>
            </a:r>
            <a:r>
              <a:rPr lang="de-DE" dirty="0">
                <a:latin typeface="Avenir Next" panose="020B0503020202020204" pitchFamily="34" charset="0"/>
              </a:rPr>
              <a:t> </a:t>
            </a:r>
            <a:r>
              <a:rPr lang="de-DE" dirty="0" err="1">
                <a:latin typeface="Avenir Next" panose="020B0503020202020204" pitchFamily="34" charset="0"/>
              </a:rPr>
              <a:t>projects</a:t>
            </a:r>
            <a:r>
              <a:rPr lang="de-DE" dirty="0">
                <a:latin typeface="Avenir Next" panose="020B0503020202020204" pitchFamily="34" charset="0"/>
              </a:rPr>
              <a:t> </a:t>
            </a:r>
            <a:r>
              <a:rPr lang="de-DE" dirty="0" err="1">
                <a:latin typeface="Avenir Next" panose="020B0503020202020204" pitchFamily="34" charset="0"/>
              </a:rPr>
              <a:t>focusing</a:t>
            </a:r>
            <a:r>
              <a:rPr lang="de-DE" dirty="0">
                <a:latin typeface="Avenir Next" panose="020B0503020202020204" pitchFamily="34" charset="0"/>
              </a:rPr>
              <a:t> on EU </a:t>
            </a:r>
            <a:r>
              <a:rPr lang="de-DE" dirty="0" err="1">
                <a:latin typeface="Avenir Next" panose="020B0503020202020204" pitchFamily="34" charset="0"/>
              </a:rPr>
              <a:t>values</a:t>
            </a:r>
            <a:r>
              <a:rPr lang="de-DE" dirty="0">
                <a:latin typeface="Avenir Next" panose="020B0503020202020204" pitchFamily="34" charset="0"/>
              </a:rPr>
              <a:t>, </a:t>
            </a:r>
            <a:r>
              <a:rPr lang="de-DE" dirty="0" err="1">
                <a:latin typeface="Avenir Next" panose="020B0503020202020204" pitchFamily="34" charset="0"/>
              </a:rPr>
              <a:t>equality</a:t>
            </a:r>
            <a:r>
              <a:rPr lang="de-DE" dirty="0">
                <a:latin typeface="Avenir Next" panose="020B0503020202020204" pitchFamily="34" charset="0"/>
              </a:rPr>
              <a:t>, </a:t>
            </a:r>
            <a:r>
              <a:rPr lang="de-DE" dirty="0" err="1">
                <a:latin typeface="Avenir Next" panose="020B0503020202020204" pitchFamily="34" charset="0"/>
              </a:rPr>
              <a:t>participation</a:t>
            </a:r>
            <a:r>
              <a:rPr lang="de-DE" dirty="0">
                <a:latin typeface="Avenir Next" panose="020B0503020202020204" pitchFamily="34" charset="0"/>
              </a:rPr>
              <a:t> and </a:t>
            </a:r>
            <a:r>
              <a:rPr lang="de-DE" dirty="0" err="1">
                <a:latin typeface="Avenir Next" panose="020B0503020202020204" pitchFamily="34" charset="0"/>
              </a:rPr>
              <a:t>the</a:t>
            </a:r>
            <a:r>
              <a:rPr lang="de-DE" dirty="0">
                <a:latin typeface="Avenir Next" panose="020B0503020202020204" pitchFamily="34" charset="0"/>
              </a:rPr>
              <a:t> </a:t>
            </a:r>
            <a:r>
              <a:rPr lang="de-DE" dirty="0" err="1">
                <a:latin typeface="Avenir Next" panose="020B0503020202020204" pitchFamily="34" charset="0"/>
              </a:rPr>
              <a:t>prevention</a:t>
            </a:r>
            <a:r>
              <a:rPr lang="de-DE" dirty="0">
                <a:latin typeface="Avenir Next" panose="020B0503020202020204" pitchFamily="34" charset="0"/>
              </a:rPr>
              <a:t> </a:t>
            </a:r>
            <a:r>
              <a:rPr lang="de-DE" dirty="0" err="1">
                <a:latin typeface="Avenir Next" panose="020B0503020202020204" pitchFamily="34" charset="0"/>
              </a:rPr>
              <a:t>of</a:t>
            </a:r>
            <a:r>
              <a:rPr lang="de-DE" dirty="0">
                <a:latin typeface="Avenir Next" panose="020B0503020202020204" pitchFamily="34" charset="0"/>
              </a:rPr>
              <a:t> </a:t>
            </a:r>
            <a:r>
              <a:rPr lang="de-DE" dirty="0" err="1">
                <a:latin typeface="Avenir Next" panose="020B0503020202020204" pitchFamily="34" charset="0"/>
              </a:rPr>
              <a:t>violence</a:t>
            </a:r>
            <a:r>
              <a:rPr lang="de-DE" dirty="0">
                <a:latin typeface="Avenir Next" panose="020B0503020202020204" pitchFamily="34" charset="0"/>
              </a:rPr>
              <a:t>.</a:t>
            </a:r>
          </a:p>
          <a:p>
            <a:pPr marL="0" indent="0">
              <a:buNone/>
            </a:pPr>
            <a:endParaRPr lang="de-DE" sz="2800" b="1" dirty="0">
              <a:latin typeface="Avenir Next" panose="020B0503020202020204" pitchFamily="34" charset="0"/>
            </a:endParaRPr>
          </a:p>
          <a:p>
            <a:pPr marL="0" indent="0">
              <a:buNone/>
            </a:pPr>
            <a:r>
              <a:rPr lang="de-DE" sz="2800" b="1" dirty="0">
                <a:latin typeface="Avenir Next" panose="020B0503020202020204" pitchFamily="34" charset="0"/>
              </a:rPr>
              <a:t>Main Goals:</a:t>
            </a:r>
          </a:p>
          <a:p>
            <a:pPr marL="514350" indent="-514350">
              <a:buFont typeface="+mj-lt"/>
              <a:buAutoNum type="arabicPeriod"/>
            </a:pPr>
            <a:r>
              <a:rPr lang="de-DE" sz="2600" dirty="0" err="1">
                <a:latin typeface="Avenir Next" panose="020B0503020202020204" pitchFamily="34" charset="0"/>
              </a:rPr>
              <a:t>Strengthening</a:t>
            </a:r>
            <a:r>
              <a:rPr lang="de-DE" sz="2600" dirty="0">
                <a:latin typeface="Avenir Next" panose="020B0503020202020204" pitchFamily="34" charset="0"/>
              </a:rPr>
              <a:t> European </a:t>
            </a:r>
            <a:r>
              <a:rPr lang="de-DE" sz="2600" dirty="0" err="1">
                <a:latin typeface="Avenir Next" panose="020B0503020202020204" pitchFamily="34" charset="0"/>
              </a:rPr>
              <a:t>values</a:t>
            </a:r>
            <a:endParaRPr lang="de-DE" sz="2600" dirty="0">
              <a:latin typeface="Avenir Next" panose="020B0503020202020204" pitchFamily="34" charset="0"/>
            </a:endParaRPr>
          </a:p>
          <a:p>
            <a:pPr marL="514350" indent="-514350">
              <a:buFont typeface="+mj-lt"/>
              <a:buAutoNum type="arabicPeriod"/>
            </a:pPr>
            <a:r>
              <a:rPr lang="de-DE" sz="2600" dirty="0">
                <a:latin typeface="Avenir Next" panose="020B0503020202020204" pitchFamily="34" charset="0"/>
              </a:rPr>
              <a:t>Further </a:t>
            </a:r>
            <a:r>
              <a:rPr lang="de-DE" sz="2600" dirty="0" err="1">
                <a:latin typeface="Avenir Next" panose="020B0503020202020204" pitchFamily="34" charset="0"/>
              </a:rPr>
              <a:t>development</a:t>
            </a:r>
            <a:r>
              <a:rPr lang="de-DE" sz="2600" dirty="0">
                <a:latin typeface="Avenir Next" panose="020B0503020202020204" pitchFamily="34" charset="0"/>
              </a:rPr>
              <a:t> </a:t>
            </a:r>
            <a:r>
              <a:rPr lang="de-DE" sz="2600" dirty="0" err="1">
                <a:latin typeface="Avenir Next" panose="020B0503020202020204" pitchFamily="34" charset="0"/>
              </a:rPr>
              <a:t>of</a:t>
            </a:r>
            <a:r>
              <a:rPr lang="de-DE" sz="2600" dirty="0">
                <a:latin typeface="Avenir Next" panose="020B0503020202020204" pitchFamily="34" charset="0"/>
              </a:rPr>
              <a:t> a </a:t>
            </a:r>
            <a:r>
              <a:rPr lang="de-DE" sz="2600" dirty="0" err="1">
                <a:latin typeface="Avenir Next" panose="020B0503020202020204" pitchFamily="34" charset="0"/>
              </a:rPr>
              <a:t>rights-based</a:t>
            </a:r>
            <a:r>
              <a:rPr lang="de-DE" sz="2600" dirty="0">
                <a:latin typeface="Avenir Next" panose="020B0503020202020204" pitchFamily="34" charset="0"/>
              </a:rPr>
              <a:t>, open and </a:t>
            </a:r>
            <a:r>
              <a:rPr lang="de-DE" sz="2600" dirty="0" err="1">
                <a:latin typeface="Avenir Next" panose="020B0503020202020204" pitchFamily="34" charset="0"/>
              </a:rPr>
              <a:t>democratic</a:t>
            </a:r>
            <a:r>
              <a:rPr lang="de-DE" sz="2600" dirty="0">
                <a:latin typeface="Avenir Next" panose="020B0503020202020204" pitchFamily="34" charset="0"/>
              </a:rPr>
              <a:t> </a:t>
            </a:r>
            <a:r>
              <a:rPr lang="de-DE" sz="2600" dirty="0" err="1">
                <a:latin typeface="Avenir Next" panose="020B0503020202020204" pitchFamily="34" charset="0"/>
              </a:rPr>
              <a:t>society</a:t>
            </a:r>
            <a:endParaRPr lang="de-DE" sz="2600" dirty="0"/>
          </a:p>
        </p:txBody>
      </p:sp>
      <p:pic>
        <p:nvPicPr>
          <p:cNvPr id="6" name="Grafik 5">
            <a:extLst>
              <a:ext uri="{FF2B5EF4-FFF2-40B4-BE49-F238E27FC236}">
                <a16:creationId xmlns:a16="http://schemas.microsoft.com/office/drawing/2014/main" id="{92107FDD-7B81-394E-A1AB-4FC7C286B3AA}"/>
              </a:ext>
            </a:extLst>
          </p:cNvPr>
          <p:cNvPicPr>
            <a:picLocks noChangeAspect="1"/>
          </p:cNvPicPr>
          <p:nvPr/>
        </p:nvPicPr>
        <p:blipFill>
          <a:blip r:embed="rId3"/>
          <a:stretch>
            <a:fillRect/>
          </a:stretch>
        </p:blipFill>
        <p:spPr>
          <a:xfrm>
            <a:off x="0" y="5906572"/>
            <a:ext cx="1888761" cy="951428"/>
          </a:xfrm>
          <a:prstGeom prst="rect">
            <a:avLst/>
          </a:prstGeom>
        </p:spPr>
      </p:pic>
      <p:pic>
        <p:nvPicPr>
          <p:cNvPr id="4" name="Grafik 3">
            <a:extLst>
              <a:ext uri="{FF2B5EF4-FFF2-40B4-BE49-F238E27FC236}">
                <a16:creationId xmlns:a16="http://schemas.microsoft.com/office/drawing/2014/main" id="{813F4087-BCD5-EEF0-B25A-712E36314E57}"/>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24C18B14-E236-D5D3-5173-DA5655DAFFD0}"/>
              </a:ext>
            </a:extLst>
          </p:cNvPr>
          <p:cNvPicPr>
            <a:picLocks noChangeAspect="1"/>
          </p:cNvPicPr>
          <p:nvPr/>
        </p:nvPicPr>
        <p:blipFill>
          <a:blip r:embed="rId5"/>
          <a:stretch>
            <a:fillRect/>
          </a:stretch>
        </p:blipFill>
        <p:spPr>
          <a:xfrm>
            <a:off x="9357853" y="0"/>
            <a:ext cx="2834147" cy="1309719"/>
          </a:xfrm>
          <a:prstGeom prst="rect">
            <a:avLst/>
          </a:prstGeom>
        </p:spPr>
      </p:pic>
    </p:spTree>
    <p:extLst>
      <p:ext uri="{BB962C8B-B14F-4D97-AF65-F5344CB8AC3E}">
        <p14:creationId xmlns:p14="http://schemas.microsoft.com/office/powerpoint/2010/main" val="221290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96E2F-D1D4-2C2E-0769-049A57A6D99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C07EACC-080B-B61B-8F47-793FA9A4F087}"/>
              </a:ext>
            </a:extLst>
          </p:cNvPr>
          <p:cNvSpPr>
            <a:spLocks noGrp="1"/>
          </p:cNvSpPr>
          <p:nvPr>
            <p:ph type="title"/>
          </p:nvPr>
        </p:nvSpPr>
        <p:spPr/>
        <p:txBody>
          <a:bodyPr/>
          <a:lstStyle/>
          <a:p>
            <a:r>
              <a:rPr lang="de-DE" b="1" dirty="0">
                <a:latin typeface="Avenir Next" panose="020B0503020202020204" pitchFamily="34" charset="0"/>
              </a:rPr>
              <a:t>Schedule </a:t>
            </a:r>
            <a:r>
              <a:rPr lang="de-DE" b="1" dirty="0" err="1">
                <a:latin typeface="Avenir Next" panose="020B0503020202020204" pitchFamily="34" charset="0"/>
              </a:rPr>
              <a:t>of</a:t>
            </a:r>
            <a:r>
              <a:rPr lang="de-DE" b="1" dirty="0">
                <a:latin typeface="Avenir Next" panose="020B0503020202020204" pitchFamily="34" charset="0"/>
              </a:rPr>
              <a:t> Type A </a:t>
            </a:r>
            <a:r>
              <a:rPr lang="de-DE" b="1" dirty="0" err="1">
                <a:latin typeface="Avenir Next" panose="020B0503020202020204" pitchFamily="34" charset="0"/>
              </a:rPr>
              <a:t>event</a:t>
            </a:r>
            <a:r>
              <a:rPr lang="de-DE" b="1" dirty="0">
                <a:latin typeface="Avenir Next" panose="020B0503020202020204" pitchFamily="34" charset="0"/>
              </a:rPr>
              <a:t> </a:t>
            </a:r>
            <a:br>
              <a:rPr lang="de-DE" b="1" dirty="0">
                <a:latin typeface="Avenir Next" panose="020B0503020202020204" pitchFamily="34" charset="0"/>
              </a:rPr>
            </a:br>
            <a:r>
              <a:rPr lang="de-DE" b="1" dirty="0">
                <a:latin typeface="Avenir Next" panose="020B0503020202020204" pitchFamily="34" charset="0"/>
              </a:rPr>
              <a:t>(</a:t>
            </a:r>
            <a:r>
              <a:rPr lang="de-DE" b="1" dirty="0" err="1">
                <a:latin typeface="Avenir Next" panose="020B0503020202020204" pitchFamily="34" charset="0"/>
              </a:rPr>
              <a:t>Example</a:t>
            </a:r>
            <a:r>
              <a:rPr lang="de-DE" b="1" dirty="0">
                <a:latin typeface="Avenir Next" panose="020B0503020202020204" pitchFamily="34" charset="0"/>
              </a:rPr>
              <a:t>)</a:t>
            </a:r>
          </a:p>
        </p:txBody>
      </p:sp>
      <p:sp>
        <p:nvSpPr>
          <p:cNvPr id="3" name="Inhaltsplatzhalter 2">
            <a:extLst>
              <a:ext uri="{FF2B5EF4-FFF2-40B4-BE49-F238E27FC236}">
                <a16:creationId xmlns:a16="http://schemas.microsoft.com/office/drawing/2014/main" id="{CC9FFDA6-005D-1F5D-F6B2-6CB5404C12A1}"/>
              </a:ext>
            </a:extLst>
          </p:cNvPr>
          <p:cNvSpPr>
            <a:spLocks noGrp="1"/>
          </p:cNvSpPr>
          <p:nvPr>
            <p:ph idx="1"/>
          </p:nvPr>
        </p:nvSpPr>
        <p:spPr>
          <a:xfrm>
            <a:off x="838200" y="1881962"/>
            <a:ext cx="10515599" cy="3581400"/>
          </a:xfrm>
        </p:spPr>
        <p:txBody>
          <a:bodyPr>
            <a:normAutofit fontScale="77500" lnSpcReduction="20000"/>
          </a:bodyPr>
          <a:lstStyle/>
          <a:p>
            <a:pPr>
              <a:lnSpc>
                <a:spcPct val="150000"/>
              </a:lnSpc>
            </a:pPr>
            <a:r>
              <a:rPr lang="de-DE" sz="2800" dirty="0">
                <a:latin typeface="Avenir Next" panose="020B0503020202020204" pitchFamily="34" charset="0"/>
              </a:rPr>
              <a:t>08:00 – 08:15	</a:t>
            </a:r>
            <a:r>
              <a:rPr lang="de-DE" sz="2800" dirty="0" err="1">
                <a:latin typeface="Avenir Next" panose="020B0503020202020204" pitchFamily="34" charset="0"/>
              </a:rPr>
              <a:t>Introduction</a:t>
            </a:r>
            <a:endParaRPr lang="de-DE" sz="2800" dirty="0">
              <a:latin typeface="Avenir Next" panose="020B0503020202020204" pitchFamily="34" charset="0"/>
            </a:endParaRPr>
          </a:p>
          <a:p>
            <a:pPr>
              <a:lnSpc>
                <a:spcPct val="150000"/>
              </a:lnSpc>
            </a:pPr>
            <a:r>
              <a:rPr lang="de-DE" sz="2800" dirty="0">
                <a:latin typeface="Avenir Next" panose="020B0503020202020204" pitchFamily="34" charset="0"/>
              </a:rPr>
              <a:t>08:15 – 08:40	</a:t>
            </a:r>
            <a:r>
              <a:rPr lang="de-DE" sz="2800" dirty="0" err="1">
                <a:latin typeface="Avenir Next" panose="020B0503020202020204" pitchFamily="34" charset="0"/>
              </a:rPr>
              <a:t>What</a:t>
            </a:r>
            <a:r>
              <a:rPr lang="de-DE" sz="2800" dirty="0">
                <a:latin typeface="Avenir Next" panose="020B0503020202020204" pitchFamily="34" charset="0"/>
              </a:rPr>
              <a:t> </a:t>
            </a:r>
            <a:r>
              <a:rPr lang="de-DE" sz="2800" dirty="0" err="1">
                <a:latin typeface="Avenir Next" panose="020B0503020202020204" pitchFamily="34" charset="0"/>
              </a:rPr>
              <a:t>is</a:t>
            </a:r>
            <a:r>
              <a:rPr lang="de-DE" sz="2800" dirty="0">
                <a:latin typeface="Avenir Next" panose="020B0503020202020204" pitchFamily="34" charset="0"/>
              </a:rPr>
              <a:t> </a:t>
            </a:r>
            <a:r>
              <a:rPr lang="de-DE" sz="2800" dirty="0" err="1">
                <a:latin typeface="Avenir Next" panose="020B0503020202020204" pitchFamily="34" charset="0"/>
              </a:rPr>
              <a:t>the</a:t>
            </a:r>
            <a:r>
              <a:rPr lang="de-DE" sz="2800" dirty="0">
                <a:latin typeface="Avenir Next" panose="020B0503020202020204" pitchFamily="34" charset="0"/>
              </a:rPr>
              <a:t> EU? </a:t>
            </a:r>
            <a:r>
              <a:rPr lang="de-DE" dirty="0">
                <a:latin typeface="Avenir Next" panose="020B0503020202020204" pitchFamily="34" charset="0"/>
              </a:rPr>
              <a:t> - </a:t>
            </a:r>
            <a:r>
              <a:rPr lang="de-DE" sz="2800" dirty="0">
                <a:latin typeface="Avenir Next" panose="020B0503020202020204" pitchFamily="34" charset="0"/>
              </a:rPr>
              <a:t>The EU </a:t>
            </a:r>
            <a:r>
              <a:rPr lang="de-DE" sz="2800" dirty="0" err="1">
                <a:latin typeface="Avenir Next" panose="020B0503020202020204" pitchFamily="34" charset="0"/>
              </a:rPr>
              <a:t>Cohesion</a:t>
            </a:r>
            <a:r>
              <a:rPr lang="de-DE" sz="2800" dirty="0">
                <a:latin typeface="Avenir Next" panose="020B0503020202020204" pitchFamily="34" charset="0"/>
              </a:rPr>
              <a:t> </a:t>
            </a:r>
            <a:r>
              <a:rPr lang="de-DE" sz="2800" dirty="0" err="1">
                <a:latin typeface="Avenir Next" panose="020B0503020202020204" pitchFamily="34" charset="0"/>
              </a:rPr>
              <a:t>policy</a:t>
            </a:r>
            <a:r>
              <a:rPr lang="de-DE" sz="2800" dirty="0">
                <a:latin typeface="Avenir Next" panose="020B0503020202020204" pitchFamily="34" charset="0"/>
              </a:rPr>
              <a:t> </a:t>
            </a:r>
          </a:p>
          <a:p>
            <a:pPr>
              <a:lnSpc>
                <a:spcPct val="150000"/>
              </a:lnSpc>
            </a:pPr>
            <a:r>
              <a:rPr lang="de-DE" sz="2800" dirty="0">
                <a:latin typeface="Avenir Next" panose="020B0503020202020204" pitchFamily="34" charset="0"/>
              </a:rPr>
              <a:t>08:40 – 09:40 	Jigsaw puzzle – </a:t>
            </a:r>
            <a:r>
              <a:rPr lang="de-DE" dirty="0">
                <a:latin typeface="Avenir Next" panose="020B0503020202020204" pitchFamily="34" charset="0"/>
              </a:rPr>
              <a:t>How </a:t>
            </a:r>
            <a:r>
              <a:rPr lang="de-DE" dirty="0" err="1">
                <a:latin typeface="Avenir Next" panose="020B0503020202020204" pitchFamily="34" charset="0"/>
              </a:rPr>
              <a:t>does</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EU </a:t>
            </a:r>
            <a:r>
              <a:rPr lang="de-DE" dirty="0" err="1">
                <a:latin typeface="Avenir Next" panose="020B0503020202020204" pitchFamily="34" charset="0"/>
              </a:rPr>
              <a:t>work</a:t>
            </a:r>
            <a:r>
              <a:rPr lang="de-DE" dirty="0">
                <a:latin typeface="Avenir Next" panose="020B0503020202020204" pitchFamily="34" charset="0"/>
              </a:rPr>
              <a:t> at a regional </a:t>
            </a:r>
            <a:r>
              <a:rPr lang="de-DE" dirty="0" err="1">
                <a:latin typeface="Avenir Next" panose="020B0503020202020204" pitchFamily="34" charset="0"/>
              </a:rPr>
              <a:t>level</a:t>
            </a:r>
            <a:r>
              <a:rPr lang="de-DE" dirty="0">
                <a:latin typeface="Avenir Next" panose="020B0503020202020204" pitchFamily="34" charset="0"/>
              </a:rPr>
              <a:t>?</a:t>
            </a:r>
            <a:r>
              <a:rPr lang="de-DE" sz="2800" dirty="0">
                <a:latin typeface="Avenir Next" panose="020B0503020202020204" pitchFamily="34" charset="0"/>
              </a:rPr>
              <a:t> </a:t>
            </a:r>
          </a:p>
          <a:p>
            <a:pPr>
              <a:lnSpc>
                <a:spcPct val="150000"/>
              </a:lnSpc>
            </a:pPr>
            <a:r>
              <a:rPr lang="de-DE" sz="2800" dirty="0">
                <a:latin typeface="Avenir Next" panose="020B0503020202020204" pitchFamily="34" charset="0"/>
              </a:rPr>
              <a:t>10:00 – 12:00	</a:t>
            </a:r>
            <a:r>
              <a:rPr lang="de-DE" sz="2800" dirty="0">
                <a:highlight>
                  <a:srgbClr val="FFFF00"/>
                </a:highlight>
                <a:latin typeface="Avenir Next" panose="020B0503020202020204" pitchFamily="34" charset="0"/>
              </a:rPr>
              <a:t>Open Space</a:t>
            </a:r>
            <a:r>
              <a:rPr lang="de-DE" sz="2800" dirty="0">
                <a:latin typeface="Avenir Next" panose="020B0503020202020204" pitchFamily="34" charset="0"/>
              </a:rPr>
              <a:t> </a:t>
            </a:r>
            <a:r>
              <a:rPr lang="de-DE" sz="2800" dirty="0" err="1">
                <a:latin typeface="Avenir Next" panose="020B0503020202020204" pitchFamily="34" charset="0"/>
              </a:rPr>
              <a:t>workshop</a:t>
            </a:r>
            <a:r>
              <a:rPr lang="de-DE" sz="2800" dirty="0">
                <a:latin typeface="Avenir Next" panose="020B0503020202020204" pitchFamily="34" charset="0"/>
              </a:rPr>
              <a:t> </a:t>
            </a:r>
            <a:r>
              <a:rPr lang="de-DE" sz="2800" dirty="0" err="1">
                <a:latin typeface="Avenir Next" panose="020B0503020202020204" pitchFamily="34" charset="0"/>
              </a:rPr>
              <a:t>for</a:t>
            </a:r>
            <a:r>
              <a:rPr lang="de-DE" sz="2800" dirty="0">
                <a:latin typeface="Avenir Next" panose="020B0503020202020204" pitchFamily="34" charset="0"/>
              </a:rPr>
              <a:t> </a:t>
            </a:r>
            <a:r>
              <a:rPr lang="de-DE" sz="2800" dirty="0">
                <a:highlight>
                  <a:srgbClr val="FFFF00"/>
                </a:highlight>
                <a:latin typeface="Avenir Next" panose="020B0503020202020204" pitchFamily="34" charset="0"/>
              </a:rPr>
              <a:t>REGION</a:t>
            </a:r>
            <a:endParaRPr lang="de-DE" sz="2800" dirty="0">
              <a:solidFill>
                <a:srgbClr val="FF0000"/>
              </a:solidFill>
              <a:highlight>
                <a:srgbClr val="FFFF00"/>
              </a:highlight>
              <a:latin typeface="Avenir Next" panose="020B0503020202020204" pitchFamily="34" charset="0"/>
            </a:endParaRPr>
          </a:p>
          <a:p>
            <a:pPr>
              <a:lnSpc>
                <a:spcPct val="150000"/>
              </a:lnSpc>
            </a:pPr>
            <a:r>
              <a:rPr lang="de-DE" dirty="0">
                <a:latin typeface="Avenir Next" panose="020B0503020202020204" pitchFamily="34" charset="0"/>
              </a:rPr>
              <a:t>12:00</a:t>
            </a:r>
            <a:r>
              <a:rPr lang="de-DE" sz="2800" dirty="0">
                <a:latin typeface="Avenir Next" panose="020B0503020202020204" pitchFamily="34" charset="0"/>
              </a:rPr>
              <a:t> – 12:45 	</a:t>
            </a:r>
            <a:r>
              <a:rPr lang="de-DE" sz="2800" dirty="0" err="1">
                <a:latin typeface="Avenir Next" panose="020B0503020202020204" pitchFamily="34" charset="0"/>
              </a:rPr>
              <a:t>Presentation</a:t>
            </a:r>
            <a:r>
              <a:rPr lang="de-DE" sz="2800" dirty="0">
                <a:latin typeface="Avenir Next" panose="020B0503020202020204" pitchFamily="34" charset="0"/>
              </a:rPr>
              <a:t> </a:t>
            </a:r>
            <a:r>
              <a:rPr lang="de-DE" sz="2800" dirty="0" err="1">
                <a:latin typeface="Avenir Next" panose="020B0503020202020204" pitchFamily="34" charset="0"/>
              </a:rPr>
              <a:t>of</a:t>
            </a:r>
            <a:r>
              <a:rPr lang="de-DE" sz="2800" dirty="0">
                <a:latin typeface="Avenir Next" panose="020B0503020202020204" pitchFamily="34" charset="0"/>
              </a:rPr>
              <a:t> </a:t>
            </a:r>
            <a:r>
              <a:rPr lang="de-DE" sz="2800" dirty="0" err="1">
                <a:latin typeface="Avenir Next" panose="020B0503020202020204" pitchFamily="34" charset="0"/>
              </a:rPr>
              <a:t>ideas</a:t>
            </a:r>
            <a:r>
              <a:rPr lang="de-DE" sz="2800" dirty="0">
                <a:latin typeface="Avenir Next" panose="020B0503020202020204" pitchFamily="34" charset="0"/>
              </a:rPr>
              <a:t> and </a:t>
            </a:r>
            <a:r>
              <a:rPr lang="de-DE" sz="2800" dirty="0" err="1">
                <a:latin typeface="Avenir Next" panose="020B0503020202020204" pitchFamily="34" charset="0"/>
              </a:rPr>
              <a:t>dialogue</a:t>
            </a:r>
            <a:r>
              <a:rPr lang="de-DE" sz="2800" dirty="0">
                <a:latin typeface="Avenir Next" panose="020B0503020202020204" pitchFamily="34" charset="0"/>
              </a:rPr>
              <a:t> </a:t>
            </a:r>
            <a:r>
              <a:rPr lang="de-DE" sz="2800" dirty="0" err="1">
                <a:latin typeface="Avenir Next" panose="020B0503020202020204" pitchFamily="34" charset="0"/>
              </a:rPr>
              <a:t>with</a:t>
            </a:r>
            <a:r>
              <a:rPr lang="de-DE" sz="2800" dirty="0">
                <a:latin typeface="Avenir Next" panose="020B0503020202020204" pitchFamily="34" charset="0"/>
              </a:rPr>
              <a:t> </a:t>
            </a:r>
            <a:r>
              <a:rPr lang="de-DE" sz="2800" dirty="0" err="1">
                <a:latin typeface="Avenir Next" panose="020B0503020202020204" pitchFamily="34" charset="0"/>
              </a:rPr>
              <a:t>decision-makers</a:t>
            </a:r>
            <a:endParaRPr lang="de-DE" dirty="0">
              <a:solidFill>
                <a:srgbClr val="FF0000"/>
              </a:solidFill>
              <a:highlight>
                <a:srgbClr val="FFFF00"/>
              </a:highlight>
              <a:latin typeface="Avenir Next" panose="020B0503020202020204" pitchFamily="34" charset="0"/>
            </a:endParaRPr>
          </a:p>
          <a:p>
            <a:pPr>
              <a:lnSpc>
                <a:spcPct val="150000"/>
              </a:lnSpc>
            </a:pPr>
            <a:r>
              <a:rPr lang="de-DE" sz="2800" dirty="0">
                <a:latin typeface="Avenir Next" panose="020B0503020202020204" pitchFamily="34" charset="0"/>
              </a:rPr>
              <a:t>12:45 – 12:55	Evaluation und Reflexion</a:t>
            </a:r>
          </a:p>
          <a:p>
            <a:pPr marL="0" indent="0">
              <a:buNone/>
            </a:pPr>
            <a:endParaRPr lang="de-DE" sz="2800" dirty="0"/>
          </a:p>
          <a:p>
            <a:endParaRPr lang="de-DE" sz="2800" dirty="0"/>
          </a:p>
          <a:p>
            <a:endParaRPr lang="de-DE" sz="2800" dirty="0"/>
          </a:p>
          <a:p>
            <a:endParaRPr lang="de-DE" sz="2800" dirty="0"/>
          </a:p>
          <a:p>
            <a:endParaRPr lang="de-DE" sz="2800" dirty="0"/>
          </a:p>
          <a:p>
            <a:pPr marL="0" indent="0">
              <a:buNone/>
            </a:pPr>
            <a:endParaRPr lang="de-DE" sz="2800" dirty="0"/>
          </a:p>
          <a:p>
            <a:endParaRPr lang="de-DE" dirty="0"/>
          </a:p>
        </p:txBody>
      </p:sp>
      <p:pic>
        <p:nvPicPr>
          <p:cNvPr id="7" name="Grafik 6">
            <a:extLst>
              <a:ext uri="{FF2B5EF4-FFF2-40B4-BE49-F238E27FC236}">
                <a16:creationId xmlns:a16="http://schemas.microsoft.com/office/drawing/2014/main" id="{0CF1AAB1-6CA9-91C8-01B3-01ABDAEEAA70}"/>
              </a:ext>
            </a:extLst>
          </p:cNvPr>
          <p:cNvPicPr>
            <a:picLocks noChangeAspect="1"/>
          </p:cNvPicPr>
          <p:nvPr/>
        </p:nvPicPr>
        <p:blipFill>
          <a:blip r:embed="rId3"/>
          <a:stretch>
            <a:fillRect/>
          </a:stretch>
        </p:blipFill>
        <p:spPr>
          <a:xfrm>
            <a:off x="0" y="5472545"/>
            <a:ext cx="2750386" cy="1385455"/>
          </a:xfrm>
          <a:prstGeom prst="rect">
            <a:avLst/>
          </a:prstGeom>
        </p:spPr>
      </p:pic>
      <p:sp>
        <p:nvSpPr>
          <p:cNvPr id="5" name="Abschlusszeichen 4">
            <a:extLst>
              <a:ext uri="{FF2B5EF4-FFF2-40B4-BE49-F238E27FC236}">
                <a16:creationId xmlns:a16="http://schemas.microsoft.com/office/drawing/2014/main" id="{B7C8BF27-77C2-AAD8-1B97-AFAE4AD781E1}"/>
              </a:ext>
            </a:extLst>
          </p:cNvPr>
          <p:cNvSpPr/>
          <p:nvPr/>
        </p:nvSpPr>
        <p:spPr>
          <a:xfrm>
            <a:off x="0" y="2421468"/>
            <a:ext cx="12192000" cy="609600"/>
          </a:xfrm>
          <a:prstGeom prst="flowChartTerminator">
            <a:avLst/>
          </a:prstGeom>
          <a:solidFill>
            <a:srgbClr val="C48170">
              <a:alpha val="5004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7E47EA07-490D-A4C4-B31F-37F15ED4BCC3}"/>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DD1C0E95-BC47-68EF-5631-3C666CEAB97D}"/>
              </a:ext>
            </a:extLst>
          </p:cNvPr>
          <p:cNvPicPr>
            <a:picLocks noChangeAspect="1"/>
          </p:cNvPicPr>
          <p:nvPr/>
        </p:nvPicPr>
        <p:blipFill>
          <a:blip r:embed="rId5"/>
          <a:stretch>
            <a:fillRect/>
          </a:stretch>
        </p:blipFill>
        <p:spPr>
          <a:xfrm>
            <a:off x="9357853" y="0"/>
            <a:ext cx="2834147" cy="1309719"/>
          </a:xfrm>
          <a:prstGeom prst="rect">
            <a:avLst/>
          </a:prstGeom>
        </p:spPr>
      </p:pic>
    </p:spTree>
    <p:extLst>
      <p:ext uri="{BB962C8B-B14F-4D97-AF65-F5344CB8AC3E}">
        <p14:creationId xmlns:p14="http://schemas.microsoft.com/office/powerpoint/2010/main" val="975295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00C7C3-C9ED-934B-ABD0-B3BB09186E14}"/>
              </a:ext>
            </a:extLst>
          </p:cNvPr>
          <p:cNvSpPr>
            <a:spLocks noGrp="1"/>
          </p:cNvSpPr>
          <p:nvPr>
            <p:ph type="title"/>
          </p:nvPr>
        </p:nvSpPr>
        <p:spPr/>
        <p:txBody>
          <a:bodyPr/>
          <a:lstStyle/>
          <a:p>
            <a:r>
              <a:rPr lang="de-DE" dirty="0" err="1">
                <a:latin typeface="Avenir Next" panose="020B0503020202020204" pitchFamily="34" charset="0"/>
              </a:rPr>
              <a:t>Before</a:t>
            </a:r>
            <a:r>
              <a:rPr lang="de-DE" dirty="0">
                <a:latin typeface="Avenir Next" panose="020B0503020202020204" pitchFamily="34" charset="0"/>
              </a:rPr>
              <a:t> </a:t>
            </a:r>
            <a:r>
              <a:rPr lang="de-DE" dirty="0" err="1">
                <a:latin typeface="Avenir Next" panose="020B0503020202020204" pitchFamily="34" charset="0"/>
              </a:rPr>
              <a:t>we</a:t>
            </a:r>
            <a:r>
              <a:rPr lang="de-DE" dirty="0">
                <a:latin typeface="Avenir Next" panose="020B0503020202020204" pitchFamily="34" charset="0"/>
              </a:rPr>
              <a:t> </a:t>
            </a:r>
            <a:r>
              <a:rPr lang="de-DE" dirty="0" err="1">
                <a:latin typeface="Avenir Next" panose="020B0503020202020204" pitchFamily="34" charset="0"/>
              </a:rPr>
              <a:t>start</a:t>
            </a:r>
            <a:r>
              <a:rPr lang="de-DE" dirty="0">
                <a:latin typeface="Avenir Next" panose="020B0503020202020204" pitchFamily="34" charset="0"/>
              </a:rPr>
              <a:t>…</a:t>
            </a:r>
          </a:p>
        </p:txBody>
      </p:sp>
      <p:sp>
        <p:nvSpPr>
          <p:cNvPr id="3" name="Inhaltsplatzhalter 2">
            <a:extLst>
              <a:ext uri="{FF2B5EF4-FFF2-40B4-BE49-F238E27FC236}">
                <a16:creationId xmlns:a16="http://schemas.microsoft.com/office/drawing/2014/main" id="{087C571F-E0C8-4741-B45A-DBB503FD053E}"/>
              </a:ext>
            </a:extLst>
          </p:cNvPr>
          <p:cNvSpPr>
            <a:spLocks noGrp="1"/>
          </p:cNvSpPr>
          <p:nvPr>
            <p:ph idx="1"/>
          </p:nvPr>
        </p:nvSpPr>
        <p:spPr/>
        <p:txBody>
          <a:bodyPr/>
          <a:lstStyle/>
          <a:p>
            <a:endParaRPr lang="de-DE" dirty="0"/>
          </a:p>
          <a:p>
            <a:pPr marL="0" indent="0">
              <a:buNone/>
            </a:pPr>
            <a:endParaRPr lang="de-DE" dirty="0"/>
          </a:p>
          <a:p>
            <a:endParaRPr lang="de-DE" dirty="0"/>
          </a:p>
          <a:p>
            <a:pPr marL="0" indent="0">
              <a:buNone/>
            </a:pPr>
            <a:r>
              <a:rPr lang="de-DE" dirty="0">
                <a:latin typeface="Avenir Next" panose="020B0503020202020204" pitchFamily="34" charset="0"/>
              </a:rPr>
              <a:t>… </a:t>
            </a:r>
            <a:r>
              <a:rPr lang="de-DE" dirty="0" err="1">
                <a:latin typeface="Avenir Next" panose="020B0503020202020204" pitchFamily="34" charset="0"/>
              </a:rPr>
              <a:t>what</a:t>
            </a:r>
            <a:r>
              <a:rPr lang="de-DE" dirty="0">
                <a:latin typeface="Avenir Next" panose="020B0503020202020204" pitchFamily="34" charset="0"/>
              </a:rPr>
              <a:t> </a:t>
            </a:r>
            <a:r>
              <a:rPr lang="de-DE" dirty="0" err="1">
                <a:latin typeface="Avenir Next" panose="020B0503020202020204" pitchFamily="34" charset="0"/>
              </a:rPr>
              <a:t>is</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EU?</a:t>
            </a:r>
          </a:p>
        </p:txBody>
      </p:sp>
      <p:pic>
        <p:nvPicPr>
          <p:cNvPr id="8" name="Grafik 7">
            <a:extLst>
              <a:ext uri="{FF2B5EF4-FFF2-40B4-BE49-F238E27FC236}">
                <a16:creationId xmlns:a16="http://schemas.microsoft.com/office/drawing/2014/main" id="{F7A8B383-96EB-ED4B-B9FC-410F42707453}"/>
              </a:ext>
            </a:extLst>
          </p:cNvPr>
          <p:cNvPicPr>
            <a:picLocks noChangeAspect="1"/>
          </p:cNvPicPr>
          <p:nvPr/>
        </p:nvPicPr>
        <p:blipFill>
          <a:blip r:embed="rId3"/>
          <a:stretch>
            <a:fillRect/>
          </a:stretch>
        </p:blipFill>
        <p:spPr>
          <a:xfrm>
            <a:off x="0" y="5472545"/>
            <a:ext cx="2750386" cy="1385455"/>
          </a:xfrm>
          <a:prstGeom prst="rect">
            <a:avLst/>
          </a:prstGeom>
        </p:spPr>
      </p:pic>
      <p:pic>
        <p:nvPicPr>
          <p:cNvPr id="4" name="Grafik 3">
            <a:extLst>
              <a:ext uri="{FF2B5EF4-FFF2-40B4-BE49-F238E27FC236}">
                <a16:creationId xmlns:a16="http://schemas.microsoft.com/office/drawing/2014/main" id="{5713F6AC-34AC-4FC8-F39A-4DC2C2F6BEB3}"/>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C9A0C543-DF32-379E-4B6D-CF0B5B025A24}"/>
              </a:ext>
            </a:extLst>
          </p:cNvPr>
          <p:cNvPicPr>
            <a:picLocks noChangeAspect="1"/>
          </p:cNvPicPr>
          <p:nvPr/>
        </p:nvPicPr>
        <p:blipFill>
          <a:blip r:embed="rId5"/>
          <a:stretch>
            <a:fillRect/>
          </a:stretch>
        </p:blipFill>
        <p:spPr>
          <a:xfrm>
            <a:off x="9357853" y="0"/>
            <a:ext cx="2834147" cy="1309719"/>
          </a:xfrm>
          <a:prstGeom prst="rect">
            <a:avLst/>
          </a:prstGeom>
        </p:spPr>
      </p:pic>
    </p:spTree>
    <p:extLst>
      <p:ext uri="{BB962C8B-B14F-4D97-AF65-F5344CB8AC3E}">
        <p14:creationId xmlns:p14="http://schemas.microsoft.com/office/powerpoint/2010/main" val="3807881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298043" y="842168"/>
            <a:ext cx="10515600" cy="2852737"/>
          </a:xfrm>
        </p:spPr>
        <p:txBody>
          <a:bodyPr/>
          <a:lstStyle/>
          <a:p>
            <a:r>
              <a:rPr lang="de-DE" b="1" dirty="0">
                <a:latin typeface="Avenir Next" panose="020B0503020202020204" pitchFamily="34" charset="0"/>
              </a:rPr>
              <a:t>EU </a:t>
            </a:r>
            <a:r>
              <a:rPr lang="de-DE" b="1" dirty="0" err="1">
                <a:latin typeface="Avenir Next" panose="020B0503020202020204" pitchFamily="34" charset="0"/>
              </a:rPr>
              <a:t>Cohesion</a:t>
            </a:r>
            <a:r>
              <a:rPr lang="de-DE" b="1" dirty="0">
                <a:latin typeface="Avenir Next" panose="020B0503020202020204" pitchFamily="34" charset="0"/>
              </a:rPr>
              <a:t> </a:t>
            </a:r>
            <a:r>
              <a:rPr lang="de-DE" b="1" dirty="0" err="1">
                <a:latin typeface="Avenir Next" panose="020B0503020202020204" pitchFamily="34" charset="0"/>
              </a:rPr>
              <a:t>policy</a:t>
            </a:r>
            <a:endParaRPr lang="de-DE" b="1" dirty="0">
              <a:latin typeface="Avenir Next" panose="020B0503020202020204" pitchFamily="34" charset="0"/>
            </a:endParaRPr>
          </a:p>
        </p:txBody>
      </p:sp>
      <p:sp>
        <p:nvSpPr>
          <p:cNvPr id="3" name="Textplatzhalter 2"/>
          <p:cNvSpPr>
            <a:spLocks noGrp="1"/>
          </p:cNvSpPr>
          <p:nvPr>
            <p:ph type="body" idx="1"/>
          </p:nvPr>
        </p:nvSpPr>
        <p:spPr/>
        <p:txBody>
          <a:bodyPr/>
          <a:lstStyle/>
          <a:p>
            <a:r>
              <a:rPr lang="de-DE" dirty="0"/>
              <a:t> </a:t>
            </a:r>
          </a:p>
        </p:txBody>
      </p:sp>
      <p:pic>
        <p:nvPicPr>
          <p:cNvPr id="6" name="Grafik 5">
            <a:extLst>
              <a:ext uri="{FF2B5EF4-FFF2-40B4-BE49-F238E27FC236}">
                <a16:creationId xmlns:a16="http://schemas.microsoft.com/office/drawing/2014/main" id="{15EB3AD7-4C0E-E645-B77E-0A9F40938453}"/>
              </a:ext>
            </a:extLst>
          </p:cNvPr>
          <p:cNvPicPr>
            <a:picLocks noChangeAspect="1"/>
          </p:cNvPicPr>
          <p:nvPr/>
        </p:nvPicPr>
        <p:blipFill>
          <a:blip r:embed="rId3"/>
          <a:stretch>
            <a:fillRect/>
          </a:stretch>
        </p:blipFill>
        <p:spPr>
          <a:xfrm>
            <a:off x="0" y="5472545"/>
            <a:ext cx="2750386" cy="1385455"/>
          </a:xfrm>
          <a:prstGeom prst="rect">
            <a:avLst/>
          </a:prstGeom>
        </p:spPr>
      </p:pic>
      <p:pic>
        <p:nvPicPr>
          <p:cNvPr id="4" name="Grafik 3">
            <a:extLst>
              <a:ext uri="{FF2B5EF4-FFF2-40B4-BE49-F238E27FC236}">
                <a16:creationId xmlns:a16="http://schemas.microsoft.com/office/drawing/2014/main" id="{2362F046-E1C8-AD0C-CDA0-414CF0DD96C9}"/>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B950C42F-FAF9-6D56-753B-B9A037517EA0}"/>
              </a:ext>
            </a:extLst>
          </p:cNvPr>
          <p:cNvPicPr>
            <a:picLocks noChangeAspect="1"/>
          </p:cNvPicPr>
          <p:nvPr/>
        </p:nvPicPr>
        <p:blipFill>
          <a:blip r:embed="rId5"/>
          <a:stretch>
            <a:fillRect/>
          </a:stretch>
        </p:blipFill>
        <p:spPr>
          <a:xfrm>
            <a:off x="9357853" y="0"/>
            <a:ext cx="2834147" cy="1309719"/>
          </a:xfrm>
          <a:prstGeom prst="rect">
            <a:avLst/>
          </a:prstGeom>
        </p:spPr>
      </p:pic>
    </p:spTree>
    <p:extLst>
      <p:ext uri="{BB962C8B-B14F-4D97-AF65-F5344CB8AC3E}">
        <p14:creationId xmlns:p14="http://schemas.microsoft.com/office/powerpoint/2010/main" val="9183180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38200" y="374376"/>
            <a:ext cx="10706970" cy="1485900"/>
          </a:xfrm>
        </p:spPr>
        <p:txBody>
          <a:bodyPr/>
          <a:lstStyle/>
          <a:p>
            <a:r>
              <a:rPr lang="de-DE" b="1" dirty="0" err="1">
                <a:latin typeface="Avenir Next" panose="020B0503020202020204" pitchFamily="34" charset="0"/>
              </a:rPr>
              <a:t>Why</a:t>
            </a:r>
            <a:r>
              <a:rPr lang="de-DE" b="1" dirty="0">
                <a:latin typeface="Avenir Next" panose="020B0503020202020204" pitchFamily="34" charset="0"/>
              </a:rPr>
              <a:t> </a:t>
            </a:r>
            <a:r>
              <a:rPr lang="de-DE" b="1" dirty="0" err="1">
                <a:latin typeface="Avenir Next" panose="020B0503020202020204" pitchFamily="34" charset="0"/>
              </a:rPr>
              <a:t>Cohesion</a:t>
            </a:r>
            <a:r>
              <a:rPr lang="de-DE" b="1" dirty="0">
                <a:latin typeface="Avenir Next" panose="020B0503020202020204" pitchFamily="34" charset="0"/>
              </a:rPr>
              <a:t> </a:t>
            </a:r>
            <a:r>
              <a:rPr lang="de-DE" b="1" dirty="0" err="1">
                <a:latin typeface="Avenir Next" panose="020B0503020202020204" pitchFamily="34" charset="0"/>
              </a:rPr>
              <a:t>policy</a:t>
            </a:r>
            <a:r>
              <a:rPr lang="de-DE" b="1" dirty="0">
                <a:latin typeface="Avenir Next" panose="020B0503020202020204" pitchFamily="34" charset="0"/>
              </a:rPr>
              <a:t>? </a:t>
            </a:r>
          </a:p>
        </p:txBody>
      </p:sp>
      <p:sp>
        <p:nvSpPr>
          <p:cNvPr id="4" name="Inhaltsplatzhalter 3">
            <a:extLst>
              <a:ext uri="{FF2B5EF4-FFF2-40B4-BE49-F238E27FC236}">
                <a16:creationId xmlns:a16="http://schemas.microsoft.com/office/drawing/2014/main" id="{EF035118-8E1E-5245-805B-CA35C0EEF0BC}"/>
              </a:ext>
            </a:extLst>
          </p:cNvPr>
          <p:cNvSpPr>
            <a:spLocks noGrp="1"/>
          </p:cNvSpPr>
          <p:nvPr>
            <p:ph idx="1"/>
          </p:nvPr>
        </p:nvSpPr>
        <p:spPr>
          <a:xfrm>
            <a:off x="838200" y="1965137"/>
            <a:ext cx="10515600" cy="4351338"/>
          </a:xfrm>
        </p:spPr>
        <p:txBody>
          <a:bodyPr>
            <a:normAutofit/>
          </a:bodyPr>
          <a:lstStyle/>
          <a:p>
            <a:r>
              <a:rPr lang="de-DE" dirty="0">
                <a:latin typeface="Avenir Next" panose="020B0503020202020204" pitchFamily="34" charset="0"/>
              </a:rPr>
              <a:t>Goal: </a:t>
            </a:r>
            <a:r>
              <a:rPr lang="de-DE" dirty="0" err="1">
                <a:latin typeface="Avenir Next" panose="020B0503020202020204" pitchFamily="34" charset="0"/>
              </a:rPr>
              <a:t>To</a:t>
            </a:r>
            <a:r>
              <a:rPr lang="de-DE" dirty="0">
                <a:latin typeface="Avenir Next" panose="020B0503020202020204" pitchFamily="34" charset="0"/>
              </a:rPr>
              <a:t> </a:t>
            </a:r>
            <a:r>
              <a:rPr lang="de-DE" dirty="0" err="1">
                <a:latin typeface="Avenir Next" panose="020B0503020202020204" pitchFamily="34" charset="0"/>
              </a:rPr>
              <a:t>strengthen</a:t>
            </a:r>
            <a:r>
              <a:rPr lang="de-DE" dirty="0">
                <a:latin typeface="Avenir Next" panose="020B0503020202020204" pitchFamily="34" charset="0"/>
              </a:rPr>
              <a:t> </a:t>
            </a:r>
            <a:r>
              <a:rPr lang="de-DE" dirty="0" err="1">
                <a:latin typeface="Avenir Next" panose="020B0503020202020204" pitchFamily="34" charset="0"/>
              </a:rPr>
              <a:t>economic</a:t>
            </a:r>
            <a:r>
              <a:rPr lang="de-DE" dirty="0">
                <a:latin typeface="Avenir Next" panose="020B0503020202020204" pitchFamily="34" charset="0"/>
              </a:rPr>
              <a:t> and social </a:t>
            </a:r>
            <a:r>
              <a:rPr lang="de-DE" dirty="0" err="1">
                <a:latin typeface="Avenir Next" panose="020B0503020202020204" pitchFamily="34" charset="0"/>
              </a:rPr>
              <a:t>cohesion</a:t>
            </a:r>
            <a:r>
              <a:rPr lang="de-DE" dirty="0">
                <a:latin typeface="Avenir Next" panose="020B0503020202020204" pitchFamily="34" charset="0"/>
              </a:rPr>
              <a:t> </a:t>
            </a:r>
            <a:r>
              <a:rPr lang="de-DE" dirty="0" err="1">
                <a:latin typeface="Avenir Next" panose="020B0503020202020204" pitchFamily="34" charset="0"/>
              </a:rPr>
              <a:t>within</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EU. </a:t>
            </a:r>
          </a:p>
          <a:p>
            <a:r>
              <a:rPr lang="de-DE" dirty="0">
                <a:latin typeface="Avenir Next" panose="020B0503020202020204" pitchFamily="34" charset="0"/>
              </a:rPr>
              <a:t>By </a:t>
            </a:r>
            <a:r>
              <a:rPr lang="de-DE" dirty="0" err="1">
                <a:latin typeface="Avenir Next" panose="020B0503020202020204" pitchFamily="34" charset="0"/>
              </a:rPr>
              <a:t>reducing</a:t>
            </a:r>
            <a:r>
              <a:rPr lang="de-DE" dirty="0">
                <a:latin typeface="Avenir Next" panose="020B0503020202020204" pitchFamily="34" charset="0"/>
              </a:rPr>
              <a:t> regional </a:t>
            </a:r>
            <a:r>
              <a:rPr lang="de-DE" dirty="0" err="1">
                <a:latin typeface="Avenir Next" panose="020B0503020202020204" pitchFamily="34" charset="0"/>
              </a:rPr>
              <a:t>disparities</a:t>
            </a:r>
            <a:r>
              <a:rPr lang="de-DE" dirty="0">
                <a:latin typeface="Avenir Next" panose="020B0503020202020204" pitchFamily="34" charset="0"/>
              </a:rPr>
              <a:t> </a:t>
            </a:r>
            <a:r>
              <a:rPr lang="de-DE" dirty="0" err="1">
                <a:latin typeface="Avenir Next" panose="020B0503020202020204" pitchFamily="34" charset="0"/>
              </a:rPr>
              <a:t>between</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different </a:t>
            </a:r>
            <a:r>
              <a:rPr lang="de-DE" dirty="0" err="1">
                <a:latin typeface="Avenir Next" panose="020B0503020202020204" pitchFamily="34" charset="0"/>
              </a:rPr>
              <a:t>regions</a:t>
            </a:r>
            <a:r>
              <a:rPr lang="de-DE" dirty="0">
                <a:latin typeface="Avenir Next" panose="020B0503020202020204" pitchFamily="34" charset="0"/>
              </a:rPr>
              <a:t> in </a:t>
            </a:r>
            <a:r>
              <a:rPr lang="de-DE" dirty="0" err="1">
                <a:latin typeface="Avenir Next" panose="020B0503020202020204" pitchFamily="34" charset="0"/>
              </a:rPr>
              <a:t>the</a:t>
            </a:r>
            <a:r>
              <a:rPr lang="de-DE" dirty="0">
                <a:latin typeface="Avenir Next" panose="020B0503020202020204" pitchFamily="34" charset="0"/>
              </a:rPr>
              <a:t> EU</a:t>
            </a:r>
          </a:p>
          <a:p>
            <a:pPr lvl="1">
              <a:buFont typeface="Wingdings" panose="05000000000000000000" pitchFamily="2" charset="2"/>
              <a:buChar char="Ø"/>
            </a:pPr>
            <a:r>
              <a:rPr lang="de-DE" dirty="0" err="1">
                <a:latin typeface="Avenir Next" panose="020B0503020202020204" pitchFamily="34" charset="0"/>
              </a:rPr>
              <a:t>Equal</a:t>
            </a:r>
            <a:r>
              <a:rPr lang="de-DE" dirty="0">
                <a:latin typeface="Avenir Next" panose="020B0503020202020204" pitchFamily="34" charset="0"/>
              </a:rPr>
              <a:t> </a:t>
            </a:r>
            <a:r>
              <a:rPr lang="de-DE" dirty="0" err="1">
                <a:latin typeface="Avenir Next" panose="020B0503020202020204" pitchFamily="34" charset="0"/>
              </a:rPr>
              <a:t>standards</a:t>
            </a:r>
            <a:r>
              <a:rPr lang="de-DE" dirty="0">
                <a:latin typeface="Avenir Next" panose="020B0503020202020204" pitchFamily="34" charset="0"/>
              </a:rPr>
              <a:t> </a:t>
            </a:r>
            <a:r>
              <a:rPr lang="de-DE" dirty="0" err="1">
                <a:latin typeface="Avenir Next" panose="020B0503020202020204" pitchFamily="34" charset="0"/>
              </a:rPr>
              <a:t>of</a:t>
            </a:r>
            <a:r>
              <a:rPr lang="de-DE" dirty="0">
                <a:latin typeface="Avenir Next" panose="020B0503020202020204" pitchFamily="34" charset="0"/>
              </a:rPr>
              <a:t> </a:t>
            </a:r>
            <a:r>
              <a:rPr lang="de-DE" dirty="0" err="1">
                <a:latin typeface="Avenir Next" panose="020B0503020202020204" pitchFamily="34" charset="0"/>
              </a:rPr>
              <a:t>living</a:t>
            </a:r>
            <a:r>
              <a:rPr lang="de-DE" dirty="0">
                <a:latin typeface="Avenir Next" panose="020B0503020202020204" pitchFamily="34" charset="0"/>
              </a:rPr>
              <a:t> </a:t>
            </a:r>
            <a:r>
              <a:rPr lang="de-DE" dirty="0" err="1">
                <a:latin typeface="Avenir Next" panose="020B0503020202020204" pitchFamily="34" charset="0"/>
              </a:rPr>
              <a:t>within</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EU </a:t>
            </a:r>
          </a:p>
          <a:p>
            <a:r>
              <a:rPr lang="de-DE" dirty="0" err="1">
                <a:latin typeface="Avenir Next" panose="020B0503020202020204" pitchFamily="34" charset="0"/>
              </a:rPr>
              <a:t>Promoting</a:t>
            </a:r>
            <a:r>
              <a:rPr lang="de-DE" dirty="0">
                <a:latin typeface="Avenir Next" panose="020B0503020202020204" pitchFamily="34" charset="0"/>
              </a:rPr>
              <a:t> </a:t>
            </a:r>
            <a:r>
              <a:rPr lang="de-DE" dirty="0" err="1">
                <a:latin typeface="Avenir Next" panose="020B0503020202020204" pitchFamily="34" charset="0"/>
              </a:rPr>
              <a:t>economic</a:t>
            </a:r>
            <a:r>
              <a:rPr lang="de-DE" dirty="0">
                <a:latin typeface="Avenir Next" panose="020B0503020202020204" pitchFamily="34" charset="0"/>
              </a:rPr>
              <a:t> </a:t>
            </a:r>
            <a:r>
              <a:rPr lang="de-DE" dirty="0" err="1">
                <a:latin typeface="Avenir Next" panose="020B0503020202020204" pitchFamily="34" charset="0"/>
              </a:rPr>
              <a:t>growth</a:t>
            </a:r>
            <a:r>
              <a:rPr lang="de-DE" dirty="0">
                <a:latin typeface="Avenir Next" panose="020B0503020202020204" pitchFamily="34" charset="0"/>
              </a:rPr>
              <a:t>, </a:t>
            </a:r>
            <a:r>
              <a:rPr lang="de-DE" dirty="0" err="1">
                <a:latin typeface="Avenir Next" panose="020B0503020202020204" pitchFamily="34" charset="0"/>
              </a:rPr>
              <a:t>employment</a:t>
            </a:r>
            <a:r>
              <a:rPr lang="de-DE" dirty="0">
                <a:latin typeface="Avenir Next" panose="020B0503020202020204" pitchFamily="34" charset="0"/>
              </a:rPr>
              <a:t> and </a:t>
            </a:r>
            <a:r>
              <a:rPr lang="de-DE" dirty="0" err="1">
                <a:latin typeface="Avenir Next" panose="020B0503020202020204" pitchFamily="34" charset="0"/>
              </a:rPr>
              <a:t>quality</a:t>
            </a:r>
            <a:r>
              <a:rPr lang="de-DE" dirty="0">
                <a:latin typeface="Avenir Next" panose="020B0503020202020204" pitchFamily="34" charset="0"/>
              </a:rPr>
              <a:t> </a:t>
            </a:r>
            <a:r>
              <a:rPr lang="de-DE" dirty="0" err="1">
                <a:latin typeface="Avenir Next" panose="020B0503020202020204" pitchFamily="34" charset="0"/>
              </a:rPr>
              <a:t>of</a:t>
            </a:r>
            <a:r>
              <a:rPr lang="de-DE" dirty="0">
                <a:latin typeface="Avenir Next" panose="020B0503020202020204" pitchFamily="34" charset="0"/>
              </a:rPr>
              <a:t> </a:t>
            </a:r>
            <a:r>
              <a:rPr lang="de-DE" dirty="0" err="1">
                <a:latin typeface="Avenir Next" panose="020B0503020202020204" pitchFamily="34" charset="0"/>
              </a:rPr>
              <a:t>life</a:t>
            </a:r>
            <a:r>
              <a:rPr lang="de-DE" dirty="0">
                <a:latin typeface="Avenir Next" panose="020B0503020202020204" pitchFamily="34" charset="0"/>
              </a:rPr>
              <a:t> in all EU </a:t>
            </a:r>
            <a:r>
              <a:rPr lang="de-DE" dirty="0" err="1">
                <a:latin typeface="Avenir Next" panose="020B0503020202020204" pitchFamily="34" charset="0"/>
              </a:rPr>
              <a:t>regions</a:t>
            </a:r>
            <a:r>
              <a:rPr lang="de-DE" dirty="0">
                <a:latin typeface="Avenir Next" panose="020B0503020202020204" pitchFamily="34" charset="0"/>
              </a:rPr>
              <a:t> and </a:t>
            </a:r>
            <a:r>
              <a:rPr lang="de-DE" dirty="0" err="1">
                <a:latin typeface="Avenir Next" panose="020B0503020202020204" pitchFamily="34" charset="0"/>
              </a:rPr>
              <a:t>cities</a:t>
            </a:r>
            <a:r>
              <a:rPr lang="de-DE" dirty="0">
                <a:latin typeface="Avenir Next" panose="020B0503020202020204" pitchFamily="34" charset="0"/>
              </a:rPr>
              <a:t>.</a:t>
            </a:r>
          </a:p>
          <a:p>
            <a:r>
              <a:rPr lang="de-DE" dirty="0" err="1">
                <a:latin typeface="Avenir Next" panose="020B0503020202020204" pitchFamily="34" charset="0"/>
              </a:rPr>
              <a:t>Cohesion</a:t>
            </a:r>
            <a:r>
              <a:rPr lang="de-DE" dirty="0">
                <a:latin typeface="Avenir Next" panose="020B0503020202020204" pitchFamily="34" charset="0"/>
              </a:rPr>
              <a:t> </a:t>
            </a:r>
            <a:r>
              <a:rPr lang="de-DE" dirty="0" err="1">
                <a:latin typeface="Avenir Next" panose="020B0503020202020204" pitchFamily="34" charset="0"/>
              </a:rPr>
              <a:t>policy</a:t>
            </a:r>
            <a:r>
              <a:rPr lang="de-DE" dirty="0">
                <a:latin typeface="Avenir Next" panose="020B0503020202020204" pitchFamily="34" charset="0"/>
              </a:rPr>
              <a:t> </a:t>
            </a:r>
            <a:r>
              <a:rPr lang="de-DE" dirty="0" err="1">
                <a:latin typeface="Avenir Next" panose="020B0503020202020204" pitchFamily="34" charset="0"/>
              </a:rPr>
              <a:t>is</a:t>
            </a:r>
            <a:r>
              <a:rPr lang="de-DE" dirty="0">
                <a:latin typeface="Avenir Next" panose="020B0503020202020204" pitchFamily="34" charset="0"/>
              </a:rPr>
              <a:t> a </a:t>
            </a:r>
            <a:r>
              <a:rPr lang="de-DE" dirty="0" err="1">
                <a:latin typeface="Avenir Next" panose="020B0503020202020204" pitchFamily="34" charset="0"/>
              </a:rPr>
              <a:t>solidarity-based</a:t>
            </a:r>
            <a:r>
              <a:rPr lang="de-DE" dirty="0">
                <a:latin typeface="Avenir Next" panose="020B0503020202020204" pitchFamily="34" charset="0"/>
              </a:rPr>
              <a:t> </a:t>
            </a:r>
            <a:r>
              <a:rPr lang="de-DE" dirty="0" err="1">
                <a:latin typeface="Avenir Next" panose="020B0503020202020204" pitchFamily="34" charset="0"/>
              </a:rPr>
              <a:t>investment</a:t>
            </a:r>
            <a:r>
              <a:rPr lang="de-DE" dirty="0">
                <a:latin typeface="Avenir Next" panose="020B0503020202020204" pitchFamily="34" charset="0"/>
              </a:rPr>
              <a:t> </a:t>
            </a:r>
            <a:r>
              <a:rPr lang="de-DE" dirty="0" err="1">
                <a:latin typeface="Avenir Next" panose="020B0503020202020204" pitchFamily="34" charset="0"/>
              </a:rPr>
              <a:t>policy</a:t>
            </a:r>
            <a:r>
              <a:rPr lang="de-DE" dirty="0">
                <a:latin typeface="Avenir Next" panose="020B0503020202020204" pitchFamily="34" charset="0"/>
              </a:rPr>
              <a:t>.</a:t>
            </a:r>
          </a:p>
          <a:p>
            <a:pPr marL="0" indent="0">
              <a:buNone/>
            </a:pPr>
            <a:endParaRPr lang="de-DE" dirty="0">
              <a:latin typeface="Avenir Next" panose="020B0503020202020204" pitchFamily="34" charset="0"/>
            </a:endParaRPr>
          </a:p>
          <a:p>
            <a:endParaRPr lang="de-DE" sz="3200" dirty="0"/>
          </a:p>
        </p:txBody>
      </p:sp>
      <p:pic>
        <p:nvPicPr>
          <p:cNvPr id="6" name="Grafik 5">
            <a:extLst>
              <a:ext uri="{FF2B5EF4-FFF2-40B4-BE49-F238E27FC236}">
                <a16:creationId xmlns:a16="http://schemas.microsoft.com/office/drawing/2014/main" id="{C091D26B-0EE8-5347-912A-8FB534B68068}"/>
              </a:ext>
            </a:extLst>
          </p:cNvPr>
          <p:cNvPicPr>
            <a:picLocks noChangeAspect="1"/>
          </p:cNvPicPr>
          <p:nvPr/>
        </p:nvPicPr>
        <p:blipFill>
          <a:blip r:embed="rId3"/>
          <a:stretch>
            <a:fillRect/>
          </a:stretch>
        </p:blipFill>
        <p:spPr>
          <a:xfrm>
            <a:off x="0" y="5695144"/>
            <a:ext cx="2308485" cy="1162856"/>
          </a:xfrm>
          <a:prstGeom prst="rect">
            <a:avLst/>
          </a:prstGeom>
        </p:spPr>
      </p:pic>
      <p:pic>
        <p:nvPicPr>
          <p:cNvPr id="3" name="Grafik 2">
            <a:extLst>
              <a:ext uri="{FF2B5EF4-FFF2-40B4-BE49-F238E27FC236}">
                <a16:creationId xmlns:a16="http://schemas.microsoft.com/office/drawing/2014/main" id="{D3421E27-327C-0841-8CC3-67D2985C07D1}"/>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9E80EE42-2A83-91D6-08A3-9C6EEF9CFF50}"/>
              </a:ext>
            </a:extLst>
          </p:cNvPr>
          <p:cNvPicPr>
            <a:picLocks noChangeAspect="1"/>
          </p:cNvPicPr>
          <p:nvPr/>
        </p:nvPicPr>
        <p:blipFill>
          <a:blip r:embed="rId5"/>
          <a:stretch>
            <a:fillRect/>
          </a:stretch>
        </p:blipFill>
        <p:spPr>
          <a:xfrm>
            <a:off x="9357853" y="0"/>
            <a:ext cx="2834147" cy="1309719"/>
          </a:xfrm>
          <a:prstGeom prst="rect">
            <a:avLst/>
          </a:prstGeom>
        </p:spPr>
      </p:pic>
    </p:spTree>
    <p:extLst>
      <p:ext uri="{BB962C8B-B14F-4D97-AF65-F5344CB8AC3E}">
        <p14:creationId xmlns:p14="http://schemas.microsoft.com/office/powerpoint/2010/main" val="1819164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12351" y="0"/>
            <a:ext cx="10706970" cy="1485900"/>
          </a:xfrm>
        </p:spPr>
        <p:txBody>
          <a:bodyPr/>
          <a:lstStyle/>
          <a:p>
            <a:r>
              <a:rPr lang="de-DE" b="1" dirty="0" err="1">
                <a:latin typeface="Avenir Next" panose="020B0503020202020204" pitchFamily="34" charset="0"/>
              </a:rPr>
              <a:t>Cohesion</a:t>
            </a:r>
            <a:r>
              <a:rPr lang="de-DE" b="1" dirty="0">
                <a:latin typeface="Avenir Next" panose="020B0503020202020204" pitchFamily="34" charset="0"/>
              </a:rPr>
              <a:t> </a:t>
            </a:r>
            <a:r>
              <a:rPr lang="de-DE" b="1" dirty="0" err="1">
                <a:latin typeface="Avenir Next" panose="020B0503020202020204" pitchFamily="34" charset="0"/>
              </a:rPr>
              <a:t>policy</a:t>
            </a:r>
            <a:r>
              <a:rPr lang="de-DE" b="1" dirty="0">
                <a:latin typeface="Avenir Next" panose="020B0503020202020204" pitchFamily="34" charset="0"/>
              </a:rPr>
              <a:t> in </a:t>
            </a:r>
            <a:r>
              <a:rPr lang="de-DE" b="1" dirty="0" err="1">
                <a:latin typeface="Avenir Next" panose="020B0503020202020204" pitchFamily="34" charset="0"/>
              </a:rPr>
              <a:t>the</a:t>
            </a:r>
            <a:r>
              <a:rPr lang="de-DE" b="1" dirty="0">
                <a:latin typeface="Avenir Next" panose="020B0503020202020204" pitchFamily="34" charset="0"/>
              </a:rPr>
              <a:t> </a:t>
            </a:r>
            <a:br>
              <a:rPr lang="de-DE" b="1" dirty="0">
                <a:latin typeface="Avenir Next" panose="020B0503020202020204" pitchFamily="34" charset="0"/>
              </a:rPr>
            </a:br>
            <a:r>
              <a:rPr lang="de-DE" b="1" dirty="0">
                <a:latin typeface="Avenir Next" panose="020B0503020202020204" pitchFamily="34" charset="0"/>
              </a:rPr>
              <a:t>EU </a:t>
            </a:r>
            <a:r>
              <a:rPr lang="de-DE" b="1" dirty="0" err="1">
                <a:latin typeface="Avenir Next" panose="020B0503020202020204" pitchFamily="34" charset="0"/>
              </a:rPr>
              <a:t>budget</a:t>
            </a:r>
            <a:r>
              <a:rPr lang="de-DE" b="1" dirty="0">
                <a:latin typeface="Avenir Next" panose="020B0503020202020204" pitchFamily="34" charset="0"/>
              </a:rPr>
              <a:t> </a:t>
            </a:r>
          </a:p>
        </p:txBody>
      </p:sp>
      <p:pic>
        <p:nvPicPr>
          <p:cNvPr id="5" name="Inhaltsplatzhalter 4">
            <a:extLst>
              <a:ext uri="{FF2B5EF4-FFF2-40B4-BE49-F238E27FC236}">
                <a16:creationId xmlns:a16="http://schemas.microsoft.com/office/drawing/2014/main" id="{2AD99E74-00C9-E64F-B545-E9A007CA35E6}"/>
              </a:ext>
            </a:extLst>
          </p:cNvPr>
          <p:cNvPicPr>
            <a:picLocks noGrp="1" noChangeAspect="1"/>
          </p:cNvPicPr>
          <p:nvPr>
            <p:ph idx="1"/>
          </p:nvPr>
        </p:nvPicPr>
        <p:blipFill>
          <a:blip r:embed="rId3"/>
          <a:srcRect l="2104" r="2104"/>
          <a:stretch/>
        </p:blipFill>
        <p:spPr>
          <a:xfrm>
            <a:off x="2850642" y="1506713"/>
            <a:ext cx="6630389" cy="4573029"/>
          </a:xfrm>
          <a:ln w="28575">
            <a:solidFill>
              <a:schemeClr val="accent4"/>
            </a:solidFill>
          </a:ln>
        </p:spPr>
      </p:pic>
      <p:sp>
        <p:nvSpPr>
          <p:cNvPr id="9" name="Textfeld 8">
            <a:extLst>
              <a:ext uri="{FF2B5EF4-FFF2-40B4-BE49-F238E27FC236}">
                <a16:creationId xmlns:a16="http://schemas.microsoft.com/office/drawing/2014/main" id="{C74A96B8-3EF3-4447-9455-0E31E6830DD7}"/>
              </a:ext>
            </a:extLst>
          </p:cNvPr>
          <p:cNvSpPr txBox="1"/>
          <p:nvPr/>
        </p:nvSpPr>
        <p:spPr>
          <a:xfrm>
            <a:off x="2850642" y="6278921"/>
            <a:ext cx="8842549" cy="261610"/>
          </a:xfrm>
          <a:prstGeom prst="rect">
            <a:avLst/>
          </a:prstGeom>
          <a:noFill/>
        </p:spPr>
        <p:txBody>
          <a:bodyPr wrap="square" rtlCol="0">
            <a:spAutoFit/>
          </a:bodyPr>
          <a:lstStyle/>
          <a:p>
            <a:r>
              <a:rPr lang="de-DE" sz="1100" dirty="0"/>
              <a:t>Source: European </a:t>
            </a:r>
            <a:r>
              <a:rPr lang="de-DE" sz="1100" dirty="0" err="1"/>
              <a:t>Commission</a:t>
            </a:r>
            <a:endParaRPr lang="de-DE" sz="1100" dirty="0"/>
          </a:p>
        </p:txBody>
      </p:sp>
      <p:cxnSp>
        <p:nvCxnSpPr>
          <p:cNvPr id="11" name="Gerade Verbindung mit Pfeil 10">
            <a:extLst>
              <a:ext uri="{FF2B5EF4-FFF2-40B4-BE49-F238E27FC236}">
                <a16:creationId xmlns:a16="http://schemas.microsoft.com/office/drawing/2014/main" id="{C85AD7A6-739D-1F41-92CD-1DBF7E94AFF7}"/>
              </a:ext>
            </a:extLst>
          </p:cNvPr>
          <p:cNvCxnSpPr/>
          <p:nvPr/>
        </p:nvCxnSpPr>
        <p:spPr>
          <a:xfrm flipV="1">
            <a:off x="1375193" y="2425170"/>
            <a:ext cx="1637882" cy="984738"/>
          </a:xfrm>
          <a:prstGeom prst="straightConnector1">
            <a:avLst/>
          </a:prstGeom>
          <a:ln w="5397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8" name="Grafik 7">
            <a:extLst>
              <a:ext uri="{FF2B5EF4-FFF2-40B4-BE49-F238E27FC236}">
                <a16:creationId xmlns:a16="http://schemas.microsoft.com/office/drawing/2014/main" id="{53ED9A67-B2CD-A246-8087-A8C206EBE1E2}"/>
              </a:ext>
            </a:extLst>
          </p:cNvPr>
          <p:cNvPicPr>
            <a:picLocks noChangeAspect="1"/>
          </p:cNvPicPr>
          <p:nvPr/>
        </p:nvPicPr>
        <p:blipFill>
          <a:blip r:embed="rId4"/>
          <a:stretch>
            <a:fillRect/>
          </a:stretch>
        </p:blipFill>
        <p:spPr>
          <a:xfrm>
            <a:off x="0" y="5472545"/>
            <a:ext cx="2750386" cy="1385455"/>
          </a:xfrm>
          <a:prstGeom prst="rect">
            <a:avLst/>
          </a:prstGeom>
        </p:spPr>
      </p:pic>
      <p:pic>
        <p:nvPicPr>
          <p:cNvPr id="3" name="Grafik 2">
            <a:extLst>
              <a:ext uri="{FF2B5EF4-FFF2-40B4-BE49-F238E27FC236}">
                <a16:creationId xmlns:a16="http://schemas.microsoft.com/office/drawing/2014/main" id="{E85F5833-3A5A-118D-4768-1C981C26123A}"/>
              </a:ext>
            </a:extLst>
          </p:cNvPr>
          <p:cNvPicPr>
            <a:picLocks noChangeAspect="1"/>
          </p:cNvPicPr>
          <p:nvPr/>
        </p:nvPicPr>
        <p:blipFill>
          <a:blip r:embed="rId5"/>
          <a:srcRect/>
          <a:stretch/>
        </p:blipFill>
        <p:spPr>
          <a:xfrm>
            <a:off x="8422081" y="6042190"/>
            <a:ext cx="3769919" cy="785399"/>
          </a:xfrm>
          <a:prstGeom prst="rect">
            <a:avLst/>
          </a:prstGeom>
        </p:spPr>
      </p:pic>
      <p:pic>
        <p:nvPicPr>
          <p:cNvPr id="4" name="Grafik 3">
            <a:extLst>
              <a:ext uri="{FF2B5EF4-FFF2-40B4-BE49-F238E27FC236}">
                <a16:creationId xmlns:a16="http://schemas.microsoft.com/office/drawing/2014/main" id="{38BC952C-F53F-6BD8-D035-8A44C3577ADF}"/>
              </a:ext>
            </a:extLst>
          </p:cNvPr>
          <p:cNvPicPr>
            <a:picLocks noChangeAspect="1"/>
          </p:cNvPicPr>
          <p:nvPr/>
        </p:nvPicPr>
        <p:blipFill>
          <a:blip r:embed="rId6"/>
          <a:stretch>
            <a:fillRect/>
          </a:stretch>
        </p:blipFill>
        <p:spPr>
          <a:xfrm>
            <a:off x="9357853" y="0"/>
            <a:ext cx="2834147" cy="1309719"/>
          </a:xfrm>
          <a:prstGeom prst="rect">
            <a:avLst/>
          </a:prstGeom>
        </p:spPr>
      </p:pic>
    </p:spTree>
    <p:extLst>
      <p:ext uri="{BB962C8B-B14F-4D97-AF65-F5344CB8AC3E}">
        <p14:creationId xmlns:p14="http://schemas.microsoft.com/office/powerpoint/2010/main" val="2352329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9D8A55-54FF-EE40-9ADA-B95EEBFA2372}"/>
              </a:ext>
            </a:extLst>
          </p:cNvPr>
          <p:cNvSpPr>
            <a:spLocks noGrp="1"/>
          </p:cNvSpPr>
          <p:nvPr>
            <p:ph type="title"/>
          </p:nvPr>
        </p:nvSpPr>
        <p:spPr/>
        <p:txBody>
          <a:bodyPr>
            <a:normAutofit/>
          </a:bodyPr>
          <a:lstStyle/>
          <a:p>
            <a:r>
              <a:rPr lang="de-DE" b="1" dirty="0">
                <a:latin typeface="Avenir Next" panose="020B0503020202020204" pitchFamily="34" charset="0"/>
              </a:rPr>
              <a:t>The </a:t>
            </a:r>
            <a:r>
              <a:rPr lang="de-DE" b="1" dirty="0" err="1">
                <a:latin typeface="Avenir Next" panose="020B0503020202020204" pitchFamily="34" charset="0"/>
              </a:rPr>
              <a:t>EU‘s</a:t>
            </a:r>
            <a:r>
              <a:rPr lang="de-DE" b="1" dirty="0">
                <a:latin typeface="Avenir Next" panose="020B0503020202020204" pitchFamily="34" charset="0"/>
              </a:rPr>
              <a:t> </a:t>
            </a:r>
            <a:r>
              <a:rPr lang="de-DE" b="1" dirty="0" err="1">
                <a:latin typeface="Avenir Next" panose="020B0503020202020204" pitchFamily="34" charset="0"/>
              </a:rPr>
              <a:t>Structural</a:t>
            </a:r>
            <a:r>
              <a:rPr lang="de-DE" b="1" dirty="0">
                <a:latin typeface="Avenir Next" panose="020B0503020202020204" pitchFamily="34" charset="0"/>
              </a:rPr>
              <a:t> </a:t>
            </a:r>
            <a:br>
              <a:rPr lang="de-DE" b="1" dirty="0">
                <a:latin typeface="Avenir Next" panose="020B0503020202020204" pitchFamily="34" charset="0"/>
              </a:rPr>
            </a:br>
            <a:r>
              <a:rPr lang="de-DE" b="1" dirty="0">
                <a:latin typeface="Avenir Next" panose="020B0503020202020204" pitchFamily="34" charset="0"/>
              </a:rPr>
              <a:t>and Investment Funds (ESIF)</a:t>
            </a:r>
          </a:p>
        </p:txBody>
      </p:sp>
      <p:sp>
        <p:nvSpPr>
          <p:cNvPr id="3" name="Textfeld 2">
            <a:extLst>
              <a:ext uri="{FF2B5EF4-FFF2-40B4-BE49-F238E27FC236}">
                <a16:creationId xmlns:a16="http://schemas.microsoft.com/office/drawing/2014/main" id="{616956C8-0CFE-B042-9737-C1CC90CD014C}"/>
              </a:ext>
            </a:extLst>
          </p:cNvPr>
          <p:cNvSpPr txBox="1"/>
          <p:nvPr/>
        </p:nvSpPr>
        <p:spPr>
          <a:xfrm>
            <a:off x="6664343" y="5472545"/>
            <a:ext cx="712054" cy="215444"/>
          </a:xfrm>
          <a:prstGeom prst="rect">
            <a:avLst/>
          </a:prstGeom>
          <a:noFill/>
        </p:spPr>
        <p:txBody>
          <a:bodyPr wrap="none" rtlCol="0">
            <a:spAutoFit/>
          </a:bodyPr>
          <a:lstStyle/>
          <a:p>
            <a:r>
              <a:rPr lang="de-DE" sz="800" dirty="0"/>
              <a:t>Own </a:t>
            </a:r>
            <a:r>
              <a:rPr lang="de-DE" sz="800" dirty="0" err="1"/>
              <a:t>graphic</a:t>
            </a:r>
            <a:endParaRPr lang="de-DE" sz="800" dirty="0"/>
          </a:p>
        </p:txBody>
      </p:sp>
      <p:pic>
        <p:nvPicPr>
          <p:cNvPr id="7" name="Grafik 6">
            <a:extLst>
              <a:ext uri="{FF2B5EF4-FFF2-40B4-BE49-F238E27FC236}">
                <a16:creationId xmlns:a16="http://schemas.microsoft.com/office/drawing/2014/main" id="{F33E55E1-7CE6-EF43-A9F6-A670208236E7}"/>
              </a:ext>
            </a:extLst>
          </p:cNvPr>
          <p:cNvPicPr>
            <a:picLocks noChangeAspect="1"/>
          </p:cNvPicPr>
          <p:nvPr/>
        </p:nvPicPr>
        <p:blipFill>
          <a:blip r:embed="rId3"/>
          <a:stretch>
            <a:fillRect/>
          </a:stretch>
        </p:blipFill>
        <p:spPr>
          <a:xfrm>
            <a:off x="0" y="5472545"/>
            <a:ext cx="2750386" cy="1385455"/>
          </a:xfrm>
          <a:prstGeom prst="rect">
            <a:avLst/>
          </a:prstGeom>
        </p:spPr>
      </p:pic>
      <p:pic>
        <p:nvPicPr>
          <p:cNvPr id="9" name="Inhaltsplatzhalter 8">
            <a:extLst>
              <a:ext uri="{FF2B5EF4-FFF2-40B4-BE49-F238E27FC236}">
                <a16:creationId xmlns:a16="http://schemas.microsoft.com/office/drawing/2014/main" id="{E74EF6C0-A22E-7F38-EA0B-7C737C06C13C}"/>
              </a:ext>
            </a:extLst>
          </p:cNvPr>
          <p:cNvPicPr>
            <a:picLocks noGrp="1" noChangeAspect="1"/>
          </p:cNvPicPr>
          <p:nvPr>
            <p:ph idx="1"/>
          </p:nvPr>
        </p:nvPicPr>
        <p:blipFill>
          <a:blip r:embed="rId4"/>
          <a:stretch>
            <a:fillRect/>
          </a:stretch>
        </p:blipFill>
        <p:spPr>
          <a:xfrm>
            <a:off x="3893126" y="1922919"/>
            <a:ext cx="4079467" cy="3887040"/>
          </a:xfrm>
          <a:prstGeom prst="rect">
            <a:avLst/>
          </a:prstGeom>
        </p:spPr>
      </p:pic>
      <p:pic>
        <p:nvPicPr>
          <p:cNvPr id="4" name="Grafik 3">
            <a:extLst>
              <a:ext uri="{FF2B5EF4-FFF2-40B4-BE49-F238E27FC236}">
                <a16:creationId xmlns:a16="http://schemas.microsoft.com/office/drawing/2014/main" id="{69D65308-F59A-C231-CF50-73EFF7299DCA}"/>
              </a:ext>
            </a:extLst>
          </p:cNvPr>
          <p:cNvPicPr>
            <a:picLocks noChangeAspect="1"/>
          </p:cNvPicPr>
          <p:nvPr/>
        </p:nvPicPr>
        <p:blipFill>
          <a:blip r:embed="rId5"/>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AE5E1BB9-E5CB-EABF-02D8-CB19DE33D062}"/>
              </a:ext>
            </a:extLst>
          </p:cNvPr>
          <p:cNvPicPr>
            <a:picLocks noChangeAspect="1"/>
          </p:cNvPicPr>
          <p:nvPr/>
        </p:nvPicPr>
        <p:blipFill>
          <a:blip r:embed="rId6"/>
          <a:stretch>
            <a:fillRect/>
          </a:stretch>
        </p:blipFill>
        <p:spPr>
          <a:xfrm>
            <a:off x="9357853" y="0"/>
            <a:ext cx="2834147" cy="1309719"/>
          </a:xfrm>
          <a:prstGeom prst="rect">
            <a:avLst/>
          </a:prstGeom>
        </p:spPr>
      </p:pic>
    </p:spTree>
    <p:extLst>
      <p:ext uri="{BB962C8B-B14F-4D97-AF65-F5344CB8AC3E}">
        <p14:creationId xmlns:p14="http://schemas.microsoft.com/office/powerpoint/2010/main" val="3031244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8741E5-3B76-F0EB-DF47-6EBA5784D991}"/>
              </a:ext>
            </a:extLst>
          </p:cNvPr>
          <p:cNvSpPr>
            <a:spLocks noGrp="1"/>
          </p:cNvSpPr>
          <p:nvPr>
            <p:ph type="title"/>
          </p:nvPr>
        </p:nvSpPr>
        <p:spPr/>
        <p:txBody>
          <a:bodyPr/>
          <a:lstStyle/>
          <a:p>
            <a:r>
              <a:rPr lang="de-FR" b="1" dirty="0">
                <a:latin typeface="Avenir Next" panose="020B0503020202020204" pitchFamily="34" charset="0"/>
              </a:rPr>
              <a:t>Objectives f</a:t>
            </a:r>
            <a:r>
              <a:rPr lang="de-DE" b="1" dirty="0" err="1">
                <a:latin typeface="Avenir Next" panose="020B0503020202020204" pitchFamily="34" charset="0"/>
              </a:rPr>
              <a:t>or</a:t>
            </a:r>
            <a:r>
              <a:rPr lang="de-DE" b="1" dirty="0">
                <a:latin typeface="Avenir Next" panose="020B0503020202020204" pitchFamily="34" charset="0"/>
              </a:rPr>
              <a:t> </a:t>
            </a:r>
            <a:r>
              <a:rPr lang="de-DE" b="1" dirty="0" err="1">
                <a:latin typeface="Avenir Next" panose="020B0503020202020204" pitchFamily="34" charset="0"/>
              </a:rPr>
              <a:t>the</a:t>
            </a:r>
            <a:r>
              <a:rPr lang="de-DE" b="1" dirty="0">
                <a:latin typeface="Avenir Next" panose="020B0503020202020204" pitchFamily="34" charset="0"/>
              </a:rPr>
              <a:t> </a:t>
            </a:r>
            <a:r>
              <a:rPr lang="de-DE" b="1" dirty="0" err="1">
                <a:latin typeface="Avenir Next" panose="020B0503020202020204" pitchFamily="34" charset="0"/>
              </a:rPr>
              <a:t>workshop</a:t>
            </a:r>
            <a:r>
              <a:rPr lang="de-DE" b="1" dirty="0">
                <a:latin typeface="Avenir Next" panose="020B0503020202020204" pitchFamily="34" charset="0"/>
              </a:rPr>
              <a:t>? </a:t>
            </a:r>
            <a:endParaRPr lang="de-FR" b="1" dirty="0">
              <a:latin typeface="Avenir Next" panose="020B0503020202020204" pitchFamily="34" charset="0"/>
            </a:endParaRPr>
          </a:p>
        </p:txBody>
      </p:sp>
      <p:sp>
        <p:nvSpPr>
          <p:cNvPr id="3" name="Inhaltsplatzhalter 2">
            <a:extLst>
              <a:ext uri="{FF2B5EF4-FFF2-40B4-BE49-F238E27FC236}">
                <a16:creationId xmlns:a16="http://schemas.microsoft.com/office/drawing/2014/main" id="{99FED82A-20A0-2535-43A0-C5DCB45B5032}"/>
              </a:ext>
            </a:extLst>
          </p:cNvPr>
          <p:cNvSpPr>
            <a:spLocks noGrp="1"/>
          </p:cNvSpPr>
          <p:nvPr>
            <p:ph idx="1"/>
          </p:nvPr>
        </p:nvSpPr>
        <p:spPr/>
        <p:txBody>
          <a:bodyPr/>
          <a:lstStyle/>
          <a:p>
            <a:r>
              <a:rPr lang="de-DE" dirty="0" err="1">
                <a:latin typeface="Avenir Next" panose="020B0503020202020204" pitchFamily="34" charset="0"/>
                <a:cs typeface="TH SarabunPSK" panose="020B0500040200020003" pitchFamily="34" charset="-34"/>
              </a:rPr>
              <a:t>To</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deepen</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the</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understanding</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of</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the</a:t>
            </a:r>
            <a:r>
              <a:rPr lang="de-DE" dirty="0">
                <a:latin typeface="Avenir Next" panose="020B0503020202020204" pitchFamily="34" charset="0"/>
                <a:cs typeface="TH SarabunPSK" panose="020B0500040200020003" pitchFamily="34" charset="-34"/>
              </a:rPr>
              <a:t> Type A </a:t>
            </a:r>
            <a:r>
              <a:rPr lang="de-DE" dirty="0" err="1">
                <a:latin typeface="Avenir Next" panose="020B0503020202020204" pitchFamily="34" charset="0"/>
                <a:cs typeface="TH SarabunPSK" panose="020B0500040200020003" pitchFamily="34" charset="-34"/>
              </a:rPr>
              <a:t>concept</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you</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could</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use</a:t>
            </a:r>
            <a:r>
              <a:rPr lang="de-DE" dirty="0">
                <a:latin typeface="Avenir Next" panose="020B0503020202020204" pitchFamily="34" charset="0"/>
                <a:cs typeface="TH SarabunPSK" panose="020B0500040200020003" pitchFamily="34" charset="-34"/>
              </a:rPr>
              <a:t> </a:t>
            </a:r>
          </a:p>
          <a:p>
            <a:r>
              <a:rPr lang="de-DE" dirty="0" err="1">
                <a:latin typeface="Avenir Next" panose="020B0503020202020204" pitchFamily="34" charset="0"/>
                <a:cs typeface="TH SarabunPSK" panose="020B0500040200020003" pitchFamily="34" charset="-34"/>
              </a:rPr>
              <a:t>To</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become</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familiar</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with</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the</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content</a:t>
            </a:r>
            <a:r>
              <a:rPr lang="de-DE" dirty="0">
                <a:latin typeface="Avenir Next" panose="020B0503020202020204" pitchFamily="34" charset="0"/>
                <a:cs typeface="TH SarabunPSK" panose="020B0500040200020003" pitchFamily="34" charset="-34"/>
              </a:rPr>
              <a:t> and </a:t>
            </a:r>
            <a:r>
              <a:rPr lang="de-DE" dirty="0" err="1">
                <a:latin typeface="Avenir Next" panose="020B0503020202020204" pitchFamily="34" charset="0"/>
                <a:cs typeface="TH SarabunPSK" panose="020B0500040200020003" pitchFamily="34" charset="-34"/>
              </a:rPr>
              <a:t>methodologies</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we</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use</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for</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our</a:t>
            </a:r>
            <a:r>
              <a:rPr lang="de-DE" dirty="0">
                <a:latin typeface="Avenir Next" panose="020B0503020202020204" pitchFamily="34" charset="0"/>
                <a:cs typeface="TH SarabunPSK" panose="020B0500040200020003" pitchFamily="34" charset="-34"/>
              </a:rPr>
              <a:t> Type A </a:t>
            </a:r>
            <a:r>
              <a:rPr lang="de-DE" dirty="0" err="1">
                <a:latin typeface="Avenir Next" panose="020B0503020202020204" pitchFamily="34" charset="0"/>
                <a:cs typeface="TH SarabunPSK" panose="020B0500040200020003" pitchFamily="34" charset="-34"/>
              </a:rPr>
              <a:t>events</a:t>
            </a:r>
            <a:endParaRPr lang="de-DE" dirty="0">
              <a:latin typeface="Avenir Next" panose="020B0503020202020204" pitchFamily="34" charset="0"/>
              <a:cs typeface="TH SarabunPSK" panose="020B0500040200020003" pitchFamily="34" charset="-34"/>
            </a:endParaRPr>
          </a:p>
          <a:p>
            <a:r>
              <a:rPr lang="de-DE" dirty="0" err="1">
                <a:latin typeface="Avenir Next" panose="020B0503020202020204" pitchFamily="34" charset="0"/>
                <a:cs typeface="TH SarabunPSK" panose="020B0500040200020003" pitchFamily="34" charset="-34"/>
              </a:rPr>
              <a:t>To</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better</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understand</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Cohesion</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policy</a:t>
            </a:r>
            <a:endParaRPr lang="de-DE" dirty="0">
              <a:latin typeface="Avenir Next" panose="020B0503020202020204" pitchFamily="34" charset="0"/>
              <a:cs typeface="TH SarabunPSK" panose="020B0500040200020003" pitchFamily="34" charset="-34"/>
            </a:endParaRPr>
          </a:p>
          <a:p>
            <a:r>
              <a:rPr lang="de-DE" dirty="0">
                <a:latin typeface="Avenir Next" panose="020B0503020202020204" pitchFamily="34" charset="0"/>
                <a:cs typeface="TH SarabunPSK" panose="020B0500040200020003" pitchFamily="34" charset="-34"/>
              </a:rPr>
              <a:t>Clarify </a:t>
            </a:r>
            <a:r>
              <a:rPr lang="de-DE" dirty="0" err="1">
                <a:latin typeface="Avenir Next" panose="020B0503020202020204" pitchFamily="34" charset="0"/>
                <a:cs typeface="TH SarabunPSK" panose="020B0500040200020003" pitchFamily="34" charset="-34"/>
              </a:rPr>
              <a:t>questions</a:t>
            </a:r>
            <a:r>
              <a:rPr lang="de-DE" dirty="0">
                <a:latin typeface="Avenir Next" panose="020B0503020202020204" pitchFamily="34" charset="0"/>
                <a:cs typeface="TH SarabunPSK" panose="020B0500040200020003" pitchFamily="34" charset="-34"/>
              </a:rPr>
              <a:t> on </a:t>
            </a:r>
            <a:r>
              <a:rPr lang="de-DE" dirty="0" err="1">
                <a:latin typeface="Avenir Next" panose="020B0503020202020204" pitchFamily="34" charset="0"/>
                <a:cs typeface="TH SarabunPSK" panose="020B0500040200020003" pitchFamily="34" charset="-34"/>
              </a:rPr>
              <a:t>first</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part</a:t>
            </a:r>
            <a:r>
              <a:rPr lang="de-DE" dirty="0">
                <a:latin typeface="Avenir Next" panose="020B0503020202020204" pitchFamily="34" charset="0"/>
                <a:cs typeface="TH SarabunPSK" panose="020B0500040200020003" pitchFamily="34" charset="-34"/>
              </a:rPr>
              <a:t> </a:t>
            </a:r>
            <a:r>
              <a:rPr lang="de-DE" dirty="0" err="1">
                <a:latin typeface="Avenir Next" panose="020B0503020202020204" pitchFamily="34" charset="0"/>
                <a:cs typeface="TH SarabunPSK" panose="020B0500040200020003" pitchFamily="34" charset="-34"/>
              </a:rPr>
              <a:t>of</a:t>
            </a:r>
            <a:r>
              <a:rPr lang="de-DE" dirty="0">
                <a:latin typeface="Avenir Next" panose="020B0503020202020204" pitchFamily="34" charset="0"/>
                <a:cs typeface="TH SarabunPSK" panose="020B0500040200020003" pitchFamily="34" charset="-34"/>
              </a:rPr>
              <a:t> Type A </a:t>
            </a:r>
            <a:r>
              <a:rPr lang="de-DE" dirty="0" err="1">
                <a:latin typeface="Avenir Next" panose="020B0503020202020204" pitchFamily="34" charset="0"/>
                <a:cs typeface="TH SarabunPSK" panose="020B0500040200020003" pitchFamily="34" charset="-34"/>
              </a:rPr>
              <a:t>events</a:t>
            </a:r>
            <a:endParaRPr lang="de-FR" dirty="0">
              <a:latin typeface="Avenir Next" panose="020B0503020202020204" pitchFamily="34" charset="0"/>
              <a:cs typeface="TH SarabunPSK" panose="020B0500040200020003" pitchFamily="34" charset="-34"/>
            </a:endParaRPr>
          </a:p>
        </p:txBody>
      </p:sp>
      <p:pic>
        <p:nvPicPr>
          <p:cNvPr id="4" name="Grafik 3">
            <a:extLst>
              <a:ext uri="{FF2B5EF4-FFF2-40B4-BE49-F238E27FC236}">
                <a16:creationId xmlns:a16="http://schemas.microsoft.com/office/drawing/2014/main" id="{4F1F7292-F495-AD40-8DEB-D32A2BE063F4}"/>
              </a:ext>
            </a:extLst>
          </p:cNvPr>
          <p:cNvPicPr>
            <a:picLocks noChangeAspect="1"/>
          </p:cNvPicPr>
          <p:nvPr/>
        </p:nvPicPr>
        <p:blipFill>
          <a:blip r:embed="rId3"/>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66DFE052-9E12-31BA-4C29-A2D5CABF732C}"/>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CAA24DCA-0E97-3EAA-0C29-601F448497A0}"/>
              </a:ext>
            </a:extLst>
          </p:cNvPr>
          <p:cNvPicPr>
            <a:picLocks noChangeAspect="1"/>
          </p:cNvPicPr>
          <p:nvPr/>
        </p:nvPicPr>
        <p:blipFill>
          <a:blip r:embed="rId5"/>
          <a:stretch>
            <a:fillRect/>
          </a:stretch>
        </p:blipFill>
        <p:spPr>
          <a:xfrm>
            <a:off x="9357853" y="0"/>
            <a:ext cx="2834147" cy="1309719"/>
          </a:xfrm>
          <a:prstGeom prst="rect">
            <a:avLst/>
          </a:prstGeom>
        </p:spPr>
      </p:pic>
    </p:spTree>
    <p:extLst>
      <p:ext uri="{BB962C8B-B14F-4D97-AF65-F5344CB8AC3E}">
        <p14:creationId xmlns:p14="http://schemas.microsoft.com/office/powerpoint/2010/main" val="1991232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46867" y="511319"/>
            <a:ext cx="10515600" cy="1325563"/>
          </a:xfrm>
        </p:spPr>
        <p:txBody>
          <a:bodyPr/>
          <a:lstStyle/>
          <a:p>
            <a:r>
              <a:rPr lang="de-DE" b="1" dirty="0">
                <a:latin typeface="Avenir Next" panose="020B0503020202020204" pitchFamily="34" charset="0"/>
              </a:rPr>
              <a:t>The European Committee </a:t>
            </a:r>
            <a:r>
              <a:rPr lang="de-DE" b="1" dirty="0" err="1">
                <a:latin typeface="Avenir Next" panose="020B0503020202020204" pitchFamily="34" charset="0"/>
              </a:rPr>
              <a:t>of</a:t>
            </a:r>
            <a:r>
              <a:rPr lang="de-DE" b="1" dirty="0">
                <a:latin typeface="Avenir Next" panose="020B0503020202020204" pitchFamily="34" charset="0"/>
              </a:rPr>
              <a:t> </a:t>
            </a:r>
            <a:r>
              <a:rPr lang="de-DE" b="1" dirty="0" err="1">
                <a:latin typeface="Avenir Next" panose="020B0503020202020204" pitchFamily="34" charset="0"/>
              </a:rPr>
              <a:t>the</a:t>
            </a:r>
            <a:r>
              <a:rPr lang="de-DE" b="1" dirty="0">
                <a:latin typeface="Avenir Next" panose="020B0503020202020204" pitchFamily="34" charset="0"/>
              </a:rPr>
              <a:t> </a:t>
            </a:r>
            <a:r>
              <a:rPr lang="de-DE" b="1" dirty="0" err="1">
                <a:latin typeface="Avenir Next" panose="020B0503020202020204" pitchFamily="34" charset="0"/>
              </a:rPr>
              <a:t>Regions</a:t>
            </a:r>
            <a:r>
              <a:rPr lang="de-DE" b="1" dirty="0">
                <a:latin typeface="Avenir Next" panose="020B0503020202020204" pitchFamily="34" charset="0"/>
              </a:rPr>
              <a:t> (</a:t>
            </a:r>
            <a:r>
              <a:rPr lang="de-DE" b="1" dirty="0" err="1">
                <a:latin typeface="Avenir Next" panose="020B0503020202020204" pitchFamily="34" charset="0"/>
              </a:rPr>
              <a:t>CoR</a:t>
            </a:r>
            <a:r>
              <a:rPr lang="de-DE" b="1" dirty="0">
                <a:latin typeface="Avenir Next" panose="020B0503020202020204" pitchFamily="34" charset="0"/>
              </a:rPr>
              <a:t>)</a:t>
            </a:r>
          </a:p>
        </p:txBody>
      </p:sp>
      <p:sp>
        <p:nvSpPr>
          <p:cNvPr id="3" name="Inhaltsplatzhalter 2"/>
          <p:cNvSpPr>
            <a:spLocks noGrp="1"/>
          </p:cNvSpPr>
          <p:nvPr>
            <p:ph idx="1"/>
          </p:nvPr>
        </p:nvSpPr>
        <p:spPr>
          <a:xfrm>
            <a:off x="531735" y="1884685"/>
            <a:ext cx="9601200" cy="4239491"/>
          </a:xfrm>
        </p:spPr>
        <p:txBody>
          <a:bodyPr>
            <a:normAutofit/>
          </a:bodyPr>
          <a:lstStyle/>
          <a:p>
            <a:r>
              <a:rPr lang="de-DE" sz="2400" dirty="0">
                <a:latin typeface="Avenir Next" panose="020B0503020202020204" pitchFamily="34" charset="0"/>
              </a:rPr>
              <a:t>350 regional and </a:t>
            </a:r>
            <a:r>
              <a:rPr lang="de-DE" sz="2400" dirty="0" err="1">
                <a:latin typeface="Avenir Next" panose="020B0503020202020204" pitchFamily="34" charset="0"/>
              </a:rPr>
              <a:t>local</a:t>
            </a:r>
            <a:r>
              <a:rPr lang="de-DE" sz="2400" dirty="0">
                <a:latin typeface="Avenir Next" panose="020B0503020202020204" pitchFamily="34" charset="0"/>
              </a:rPr>
              <a:t> </a:t>
            </a:r>
            <a:r>
              <a:rPr lang="de-DE" sz="2400" dirty="0" err="1">
                <a:latin typeface="Avenir Next" panose="020B0503020202020204" pitchFamily="34" charset="0"/>
              </a:rPr>
              <a:t>representatives</a:t>
            </a:r>
            <a:endParaRPr lang="de-DE" sz="2400" dirty="0">
              <a:latin typeface="Avenir Next" panose="020B0503020202020204" pitchFamily="34" charset="0"/>
            </a:endParaRPr>
          </a:p>
          <a:p>
            <a:r>
              <a:rPr lang="de-DE" sz="2400" dirty="0">
                <a:latin typeface="Avenir Next" panose="020B0503020202020204" pitchFamily="34" charset="0"/>
              </a:rPr>
              <a:t>The </a:t>
            </a:r>
            <a:r>
              <a:rPr lang="de-DE" sz="2400" dirty="0" err="1">
                <a:latin typeface="Avenir Next" panose="020B0503020202020204" pitchFamily="34" charset="0"/>
              </a:rPr>
              <a:t>youngest</a:t>
            </a:r>
            <a:r>
              <a:rPr lang="de-DE" sz="2400" dirty="0">
                <a:latin typeface="Avenir Next" panose="020B0503020202020204" pitchFamily="34" charset="0"/>
              </a:rPr>
              <a:t> </a:t>
            </a:r>
            <a:r>
              <a:rPr lang="de-DE" sz="2400" dirty="0" err="1">
                <a:latin typeface="Avenir Next" panose="020B0503020202020204" pitchFamily="34" charset="0"/>
              </a:rPr>
              <a:t>of</a:t>
            </a:r>
            <a:r>
              <a:rPr lang="de-DE" sz="2400" dirty="0">
                <a:latin typeface="Avenir Next" panose="020B0503020202020204" pitchFamily="34" charset="0"/>
              </a:rPr>
              <a:t> </a:t>
            </a:r>
            <a:r>
              <a:rPr lang="de-DE" sz="2400" dirty="0" err="1">
                <a:latin typeface="Avenir Next" panose="020B0503020202020204" pitchFamily="34" charset="0"/>
              </a:rPr>
              <a:t>the</a:t>
            </a:r>
            <a:r>
              <a:rPr lang="de-DE" sz="2400" dirty="0">
                <a:latin typeface="Avenir Next" panose="020B0503020202020204" pitchFamily="34" charset="0"/>
              </a:rPr>
              <a:t> European </a:t>
            </a:r>
            <a:r>
              <a:rPr lang="de-DE" sz="2400" dirty="0" err="1">
                <a:latin typeface="Avenir Next" panose="020B0503020202020204" pitchFamily="34" charset="0"/>
              </a:rPr>
              <a:t>institutions</a:t>
            </a:r>
            <a:endParaRPr lang="de-DE" sz="2400" dirty="0">
              <a:latin typeface="Avenir Next" panose="020B0503020202020204" pitchFamily="34" charset="0"/>
            </a:endParaRPr>
          </a:p>
          <a:p>
            <a:r>
              <a:rPr lang="de-DE" sz="2400" dirty="0">
                <a:latin typeface="Avenir Next" panose="020B0503020202020204" pitchFamily="34" charset="0"/>
              </a:rPr>
              <a:t>‘Europe </a:t>
            </a:r>
            <a:r>
              <a:rPr lang="de-DE" sz="2400" dirty="0" err="1">
                <a:latin typeface="Avenir Next" panose="020B0503020202020204" pitchFamily="34" charset="0"/>
              </a:rPr>
              <a:t>from</a:t>
            </a:r>
            <a:r>
              <a:rPr lang="de-DE" sz="2400" dirty="0">
                <a:latin typeface="Avenir Next" panose="020B0503020202020204" pitchFamily="34" charset="0"/>
              </a:rPr>
              <a:t> </a:t>
            </a:r>
            <a:r>
              <a:rPr lang="de-DE" sz="2400" dirty="0" err="1">
                <a:latin typeface="Avenir Next" panose="020B0503020202020204" pitchFamily="34" charset="0"/>
              </a:rPr>
              <a:t>the</a:t>
            </a:r>
            <a:r>
              <a:rPr lang="de-DE" sz="2400" dirty="0">
                <a:latin typeface="Avenir Next" panose="020B0503020202020204" pitchFamily="34" charset="0"/>
              </a:rPr>
              <a:t> </a:t>
            </a:r>
            <a:r>
              <a:rPr lang="de-DE" sz="2400" dirty="0" err="1">
                <a:latin typeface="Avenir Next" panose="020B0503020202020204" pitchFamily="34" charset="0"/>
              </a:rPr>
              <a:t>bottom</a:t>
            </a:r>
            <a:r>
              <a:rPr lang="de-DE" sz="2400" dirty="0">
                <a:latin typeface="Avenir Next" panose="020B0503020202020204" pitchFamily="34" charset="0"/>
              </a:rPr>
              <a:t> </a:t>
            </a:r>
            <a:r>
              <a:rPr lang="de-DE" sz="2400" dirty="0" err="1">
                <a:latin typeface="Avenir Next" panose="020B0503020202020204" pitchFamily="34" charset="0"/>
              </a:rPr>
              <a:t>up</a:t>
            </a:r>
            <a:r>
              <a:rPr lang="de-DE" sz="2400" dirty="0">
                <a:latin typeface="Avenir Next" panose="020B0503020202020204" pitchFamily="34" charset="0"/>
              </a:rPr>
              <a:t>’</a:t>
            </a:r>
          </a:p>
          <a:p>
            <a:endParaRPr lang="de-DE" sz="2400" dirty="0">
              <a:latin typeface="Avenir Next" panose="020B0503020202020204" pitchFamily="34" charset="0"/>
            </a:endParaRPr>
          </a:p>
          <a:p>
            <a:pPr marL="0" indent="0">
              <a:buNone/>
            </a:pPr>
            <a:r>
              <a:rPr lang="de-DE" sz="2400" b="1" dirty="0" err="1">
                <a:latin typeface="Avenir Next" panose="020B0503020202020204" pitchFamily="34" charset="0"/>
              </a:rPr>
              <a:t>Activities</a:t>
            </a:r>
            <a:r>
              <a:rPr lang="de-DE" sz="2400" b="1" dirty="0">
                <a:latin typeface="Avenir Next" panose="020B0503020202020204" pitchFamily="34" charset="0"/>
              </a:rPr>
              <a:t>:</a:t>
            </a:r>
          </a:p>
          <a:p>
            <a:pPr lvl="1"/>
            <a:r>
              <a:rPr lang="de-DE" dirty="0">
                <a:latin typeface="Avenir Next" panose="020B0503020202020204" pitchFamily="34" charset="0"/>
              </a:rPr>
              <a:t>Comments on </a:t>
            </a:r>
            <a:r>
              <a:rPr lang="de-DE" dirty="0" err="1">
                <a:latin typeface="Avenir Next" panose="020B0503020202020204" pitchFamily="34" charset="0"/>
              </a:rPr>
              <a:t>legislation</a:t>
            </a:r>
            <a:r>
              <a:rPr lang="de-DE" dirty="0">
                <a:latin typeface="Avenir Next" panose="020B0503020202020204" pitchFamily="34" charset="0"/>
              </a:rPr>
              <a:t> </a:t>
            </a:r>
            <a:r>
              <a:rPr lang="de-DE" dirty="0" err="1">
                <a:latin typeface="Avenir Next" panose="020B0503020202020204" pitchFamily="34" charset="0"/>
              </a:rPr>
              <a:t>affecting</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a:t>
            </a:r>
            <a:r>
              <a:rPr lang="de-DE" dirty="0" err="1">
                <a:latin typeface="Avenir Next" panose="020B0503020202020204" pitchFamily="34" charset="0"/>
              </a:rPr>
              <a:t>regions</a:t>
            </a:r>
            <a:endParaRPr lang="de-DE" dirty="0">
              <a:latin typeface="Avenir Next" panose="020B0503020202020204" pitchFamily="34" charset="0"/>
            </a:endParaRPr>
          </a:p>
          <a:p>
            <a:pPr lvl="1"/>
            <a:r>
              <a:rPr lang="de-DE" dirty="0">
                <a:latin typeface="Avenir Next" panose="020B0503020202020204" pitchFamily="34" charset="0"/>
              </a:rPr>
              <a:t>Studies on regional </a:t>
            </a:r>
            <a:r>
              <a:rPr lang="de-DE" dirty="0" err="1">
                <a:latin typeface="Avenir Next" panose="020B0503020202020204" pitchFamily="34" charset="0"/>
              </a:rPr>
              <a:t>development</a:t>
            </a:r>
            <a:r>
              <a:rPr lang="de-DE" dirty="0">
                <a:latin typeface="Avenir Next" panose="020B0503020202020204" pitchFamily="34" charset="0"/>
              </a:rPr>
              <a:t> and </a:t>
            </a:r>
            <a:r>
              <a:rPr lang="de-DE" dirty="0" err="1">
                <a:latin typeface="Avenir Next" panose="020B0503020202020204" pitchFamily="34" charset="0"/>
              </a:rPr>
              <a:t>local</a:t>
            </a:r>
            <a:r>
              <a:rPr lang="de-DE" dirty="0">
                <a:latin typeface="Avenir Next" panose="020B0503020202020204" pitchFamily="34" charset="0"/>
              </a:rPr>
              <a:t> </a:t>
            </a:r>
            <a:r>
              <a:rPr lang="de-DE" dirty="0" err="1">
                <a:latin typeface="Avenir Next" panose="020B0503020202020204" pitchFamily="34" charset="0"/>
              </a:rPr>
              <a:t>issues</a:t>
            </a:r>
            <a:endParaRPr lang="de-DE" dirty="0">
              <a:latin typeface="Avenir Next" panose="020B0503020202020204" pitchFamily="34" charset="0"/>
            </a:endParaRPr>
          </a:p>
          <a:p>
            <a:pPr lvl="1"/>
            <a:r>
              <a:rPr lang="de-DE" dirty="0">
                <a:latin typeface="Avenir Next" panose="020B0503020202020204" pitchFamily="34" charset="0"/>
              </a:rPr>
              <a:t>Events </a:t>
            </a:r>
            <a:r>
              <a:rPr lang="de-DE" dirty="0" err="1">
                <a:latin typeface="Avenir Next" panose="020B0503020202020204" pitchFamily="34" charset="0"/>
              </a:rPr>
              <a:t>organised</a:t>
            </a:r>
            <a:r>
              <a:rPr lang="de-DE" dirty="0">
                <a:latin typeface="Avenir Next" panose="020B0503020202020204" pitchFamily="34" charset="0"/>
              </a:rPr>
              <a:t> </a:t>
            </a:r>
            <a:r>
              <a:rPr lang="de-DE" dirty="0" err="1">
                <a:latin typeface="Avenir Next" panose="020B0503020202020204" pitchFamily="34" charset="0"/>
              </a:rPr>
              <a:t>by</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a:t>
            </a:r>
            <a:r>
              <a:rPr lang="de-DE" dirty="0" err="1">
                <a:latin typeface="Avenir Next" panose="020B0503020202020204" pitchFamily="34" charset="0"/>
              </a:rPr>
              <a:t>regions</a:t>
            </a:r>
            <a:r>
              <a:rPr lang="de-DE" dirty="0">
                <a:latin typeface="Avenir Next" panose="020B0503020202020204" pitchFamily="34" charset="0"/>
              </a:rPr>
              <a:t> and </a:t>
            </a:r>
            <a:r>
              <a:rPr lang="de-DE" dirty="0" err="1">
                <a:latin typeface="Avenir Next" panose="020B0503020202020204" pitchFamily="34" charset="0"/>
              </a:rPr>
              <a:t>towns</a:t>
            </a:r>
            <a:r>
              <a:rPr lang="de-DE" dirty="0">
                <a:latin typeface="Avenir Next" panose="020B0503020202020204" pitchFamily="34" charset="0"/>
              </a:rPr>
              <a:t> </a:t>
            </a:r>
          </a:p>
        </p:txBody>
      </p:sp>
      <p:pic>
        <p:nvPicPr>
          <p:cNvPr id="5" name="Bild 4"/>
          <p:cNvPicPr>
            <a:picLocks noChangeAspect="1"/>
          </p:cNvPicPr>
          <p:nvPr/>
        </p:nvPicPr>
        <p:blipFill>
          <a:blip r:embed="rId3"/>
          <a:srcRect/>
          <a:stretch/>
        </p:blipFill>
        <p:spPr>
          <a:xfrm>
            <a:off x="8696339" y="1884685"/>
            <a:ext cx="2613416" cy="2410651"/>
          </a:xfrm>
          <a:prstGeom prst="rect">
            <a:avLst/>
          </a:prstGeom>
        </p:spPr>
      </p:pic>
      <p:pic>
        <p:nvPicPr>
          <p:cNvPr id="8" name="Grafik 7">
            <a:extLst>
              <a:ext uri="{FF2B5EF4-FFF2-40B4-BE49-F238E27FC236}">
                <a16:creationId xmlns:a16="http://schemas.microsoft.com/office/drawing/2014/main" id="{BDC08263-0F19-DB44-96CC-98B394303786}"/>
              </a:ext>
            </a:extLst>
          </p:cNvPr>
          <p:cNvPicPr>
            <a:picLocks noChangeAspect="1"/>
          </p:cNvPicPr>
          <p:nvPr/>
        </p:nvPicPr>
        <p:blipFill>
          <a:blip r:embed="rId4"/>
          <a:stretch>
            <a:fillRect/>
          </a:stretch>
        </p:blipFill>
        <p:spPr>
          <a:xfrm>
            <a:off x="0" y="5472545"/>
            <a:ext cx="2750386" cy="1385455"/>
          </a:xfrm>
          <a:prstGeom prst="rect">
            <a:avLst/>
          </a:prstGeom>
        </p:spPr>
      </p:pic>
      <p:pic>
        <p:nvPicPr>
          <p:cNvPr id="4" name="Grafik 3">
            <a:extLst>
              <a:ext uri="{FF2B5EF4-FFF2-40B4-BE49-F238E27FC236}">
                <a16:creationId xmlns:a16="http://schemas.microsoft.com/office/drawing/2014/main" id="{F0975F0C-5100-514E-D226-29402AF7FB94}"/>
              </a:ext>
            </a:extLst>
          </p:cNvPr>
          <p:cNvPicPr>
            <a:picLocks noChangeAspect="1"/>
          </p:cNvPicPr>
          <p:nvPr/>
        </p:nvPicPr>
        <p:blipFill>
          <a:blip r:embed="rId5"/>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23C4F127-FB0C-D77E-AF2A-2A8CD7528BB2}"/>
              </a:ext>
            </a:extLst>
          </p:cNvPr>
          <p:cNvPicPr>
            <a:picLocks noChangeAspect="1"/>
          </p:cNvPicPr>
          <p:nvPr/>
        </p:nvPicPr>
        <p:blipFill>
          <a:blip r:embed="rId6"/>
          <a:stretch>
            <a:fillRect/>
          </a:stretch>
        </p:blipFill>
        <p:spPr>
          <a:xfrm>
            <a:off x="9357853" y="0"/>
            <a:ext cx="2834147" cy="1309719"/>
          </a:xfrm>
          <a:prstGeom prst="rect">
            <a:avLst/>
          </a:prstGeom>
        </p:spPr>
      </p:pic>
    </p:spTree>
    <p:extLst>
      <p:ext uri="{BB962C8B-B14F-4D97-AF65-F5344CB8AC3E}">
        <p14:creationId xmlns:p14="http://schemas.microsoft.com/office/powerpoint/2010/main" val="2069123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2A2A1B-424D-E5B9-8715-837558B367BC}"/>
              </a:ext>
            </a:extLst>
          </p:cNvPr>
          <p:cNvSpPr>
            <a:spLocks noGrp="1"/>
          </p:cNvSpPr>
          <p:nvPr>
            <p:ph type="title"/>
          </p:nvPr>
        </p:nvSpPr>
        <p:spPr/>
        <p:txBody>
          <a:bodyPr/>
          <a:lstStyle/>
          <a:p>
            <a:r>
              <a:rPr lang="de-DE" b="1" dirty="0">
                <a:latin typeface="Avenir Next" panose="020B0503020202020204" pitchFamily="34" charset="0"/>
              </a:rPr>
              <a:t>Projects in </a:t>
            </a:r>
            <a:r>
              <a:rPr lang="de-DE" b="1" dirty="0" err="1">
                <a:latin typeface="Avenir Next" panose="020B0503020202020204" pitchFamily="34" charset="0"/>
              </a:rPr>
              <a:t>your</a:t>
            </a:r>
            <a:r>
              <a:rPr lang="de-DE" b="1" dirty="0">
                <a:latin typeface="Avenir Next" panose="020B0503020202020204" pitchFamily="34" charset="0"/>
              </a:rPr>
              <a:t> own </a:t>
            </a:r>
            <a:r>
              <a:rPr lang="de-DE" b="1" dirty="0" err="1">
                <a:latin typeface="Avenir Next" panose="020B0503020202020204" pitchFamily="34" charset="0"/>
              </a:rPr>
              <a:t>region</a:t>
            </a:r>
            <a:endParaRPr lang="de-DE" b="1" dirty="0">
              <a:latin typeface="Avenir Next" panose="020B0503020202020204" pitchFamily="34" charset="0"/>
            </a:endParaRPr>
          </a:p>
        </p:txBody>
      </p:sp>
      <p:sp>
        <p:nvSpPr>
          <p:cNvPr id="3" name="Inhaltsplatzhalter 2">
            <a:extLst>
              <a:ext uri="{FF2B5EF4-FFF2-40B4-BE49-F238E27FC236}">
                <a16:creationId xmlns:a16="http://schemas.microsoft.com/office/drawing/2014/main" id="{57D4DC34-A3E9-7FF7-97BF-15302D2DBCF2}"/>
              </a:ext>
            </a:extLst>
          </p:cNvPr>
          <p:cNvSpPr>
            <a:spLocks noGrp="1"/>
          </p:cNvSpPr>
          <p:nvPr>
            <p:ph idx="1"/>
          </p:nvPr>
        </p:nvSpPr>
        <p:spPr/>
        <p:txBody>
          <a:bodyPr/>
          <a:lstStyle/>
          <a:p>
            <a:pPr marL="0" indent="0">
              <a:buNone/>
            </a:pPr>
            <a:r>
              <a:rPr lang="de-DE" dirty="0">
                <a:latin typeface="Avenir Next" panose="020B0503020202020204" pitchFamily="34" charset="0"/>
              </a:rPr>
              <a:t>Research </a:t>
            </a:r>
            <a:r>
              <a:rPr lang="de-DE" dirty="0" err="1">
                <a:latin typeface="Avenir Next" panose="020B0503020202020204" pitchFamily="34" charset="0"/>
              </a:rPr>
              <a:t>for</a:t>
            </a:r>
            <a:r>
              <a:rPr lang="de-DE" dirty="0">
                <a:latin typeface="Avenir Next" panose="020B0503020202020204" pitchFamily="34" charset="0"/>
              </a:rPr>
              <a:t> </a:t>
            </a:r>
            <a:r>
              <a:rPr lang="de-DE" dirty="0" err="1">
                <a:latin typeface="Avenir Next" panose="020B0503020202020204" pitchFamily="34" charset="0"/>
              </a:rPr>
              <a:t>projects</a:t>
            </a:r>
            <a:r>
              <a:rPr lang="de-DE" dirty="0">
                <a:latin typeface="Avenir Next" panose="020B0503020202020204" pitchFamily="34" charset="0"/>
              </a:rPr>
              <a:t>: </a:t>
            </a:r>
            <a:r>
              <a:rPr lang="de-DE" dirty="0">
                <a:latin typeface="Avenir Next" panose="020B0503020202020204" pitchFamily="34" charset="0"/>
                <a:hlinkClick r:id="rId2"/>
              </a:rPr>
              <a:t>https://what-europe-does-for-me.europarl.europa.eu/en/region</a:t>
            </a:r>
            <a:endParaRPr lang="de-DE" dirty="0">
              <a:latin typeface="Avenir Next" panose="020B0503020202020204" pitchFamily="34" charset="0"/>
            </a:endParaRPr>
          </a:p>
          <a:p>
            <a:pPr marL="0" indent="0">
              <a:buNone/>
            </a:pPr>
            <a:endParaRPr lang="de-DE" dirty="0">
              <a:latin typeface="Avenir Next" panose="020B0503020202020204" pitchFamily="34" charset="0"/>
            </a:endParaRPr>
          </a:p>
          <a:p>
            <a:pPr marL="0" indent="0">
              <a:buNone/>
            </a:pPr>
            <a:r>
              <a:rPr lang="de-DE" dirty="0">
                <a:latin typeface="Avenir Next" panose="020B0503020202020204" pitchFamily="34" charset="0"/>
                <a:hlinkClick r:id="rId3"/>
              </a:rPr>
              <a:t>https://kohesio.ec.europa.eu/en/</a:t>
            </a:r>
            <a:endParaRPr lang="de-DE" dirty="0">
              <a:latin typeface="Avenir Next" panose="020B0503020202020204" pitchFamily="34" charset="0"/>
            </a:endParaRPr>
          </a:p>
          <a:p>
            <a:pPr marL="0" indent="0">
              <a:buNone/>
            </a:pPr>
            <a:endParaRPr lang="de-DE" dirty="0">
              <a:latin typeface="Avenir Next" panose="020B0503020202020204" pitchFamily="34" charset="0"/>
            </a:endParaRPr>
          </a:p>
          <a:p>
            <a:pPr marL="0" indent="0">
              <a:buNone/>
            </a:pPr>
            <a:endParaRPr lang="de-DE" dirty="0">
              <a:latin typeface="Avenir Next" panose="020B0503020202020204" pitchFamily="34" charset="0"/>
            </a:endParaRPr>
          </a:p>
        </p:txBody>
      </p:sp>
      <p:pic>
        <p:nvPicPr>
          <p:cNvPr id="6" name="Grafik 5">
            <a:extLst>
              <a:ext uri="{FF2B5EF4-FFF2-40B4-BE49-F238E27FC236}">
                <a16:creationId xmlns:a16="http://schemas.microsoft.com/office/drawing/2014/main" id="{D95110F8-E0E5-037F-9367-93371528FF31}"/>
              </a:ext>
            </a:extLst>
          </p:cNvPr>
          <p:cNvPicPr>
            <a:picLocks noChangeAspect="1"/>
          </p:cNvPicPr>
          <p:nvPr/>
        </p:nvPicPr>
        <p:blipFill>
          <a:blip r:embed="rId4"/>
          <a:stretch>
            <a:fillRect/>
          </a:stretch>
        </p:blipFill>
        <p:spPr>
          <a:xfrm>
            <a:off x="0" y="5472545"/>
            <a:ext cx="2750386" cy="1385455"/>
          </a:xfrm>
          <a:prstGeom prst="rect">
            <a:avLst/>
          </a:prstGeom>
        </p:spPr>
      </p:pic>
      <p:pic>
        <p:nvPicPr>
          <p:cNvPr id="4" name="Grafik 3">
            <a:extLst>
              <a:ext uri="{FF2B5EF4-FFF2-40B4-BE49-F238E27FC236}">
                <a16:creationId xmlns:a16="http://schemas.microsoft.com/office/drawing/2014/main" id="{F7B26933-8949-4C67-9629-FFD2D2F2B082}"/>
              </a:ext>
            </a:extLst>
          </p:cNvPr>
          <p:cNvPicPr>
            <a:picLocks noChangeAspect="1"/>
          </p:cNvPicPr>
          <p:nvPr/>
        </p:nvPicPr>
        <p:blipFill>
          <a:blip r:embed="rId5"/>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A50A50D7-8A71-8AF9-57DA-794CBF091F3A}"/>
              </a:ext>
            </a:extLst>
          </p:cNvPr>
          <p:cNvPicPr>
            <a:picLocks noChangeAspect="1"/>
          </p:cNvPicPr>
          <p:nvPr/>
        </p:nvPicPr>
        <p:blipFill>
          <a:blip r:embed="rId6"/>
          <a:stretch>
            <a:fillRect/>
          </a:stretch>
        </p:blipFill>
        <p:spPr>
          <a:xfrm>
            <a:off x="9357853" y="0"/>
            <a:ext cx="2834147" cy="1309719"/>
          </a:xfrm>
          <a:prstGeom prst="rect">
            <a:avLst/>
          </a:prstGeom>
        </p:spPr>
      </p:pic>
    </p:spTree>
    <p:extLst>
      <p:ext uri="{BB962C8B-B14F-4D97-AF65-F5344CB8AC3E}">
        <p14:creationId xmlns:p14="http://schemas.microsoft.com/office/powerpoint/2010/main" val="3372102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592C05-18C8-A16C-0C4E-6C266B8F2A6D}"/>
              </a:ext>
            </a:extLst>
          </p:cNvPr>
          <p:cNvSpPr>
            <a:spLocks noGrp="1"/>
          </p:cNvSpPr>
          <p:nvPr>
            <p:ph type="title"/>
          </p:nvPr>
        </p:nvSpPr>
        <p:spPr/>
        <p:txBody>
          <a:bodyPr>
            <a:normAutofit/>
          </a:bodyPr>
          <a:lstStyle/>
          <a:p>
            <a:r>
              <a:rPr lang="en-GB" sz="3200" b="1" i="1" dirty="0">
                <a:latin typeface="Avenir Next" panose="020B0503020202020204" pitchFamily="34" charset="0"/>
              </a:rPr>
              <a:t>Background knowledge: </a:t>
            </a:r>
            <a:br>
              <a:rPr lang="en-GB" b="1" dirty="0">
                <a:latin typeface="Avenir Next" panose="020B0503020202020204" pitchFamily="34" charset="0"/>
              </a:rPr>
            </a:br>
            <a:r>
              <a:rPr lang="en-GB" b="1" dirty="0">
                <a:latin typeface="Avenir Next" panose="020B0503020202020204" pitchFamily="34" charset="0"/>
              </a:rPr>
              <a:t>Why Cohesion policy?</a:t>
            </a:r>
          </a:p>
        </p:txBody>
      </p:sp>
      <p:pic>
        <p:nvPicPr>
          <p:cNvPr id="3" name="Grafik 2">
            <a:extLst>
              <a:ext uri="{FF2B5EF4-FFF2-40B4-BE49-F238E27FC236}">
                <a16:creationId xmlns:a16="http://schemas.microsoft.com/office/drawing/2014/main" id="{C700ECD0-530A-A0B4-3CE5-448A0A18B256}"/>
              </a:ext>
            </a:extLst>
          </p:cNvPr>
          <p:cNvPicPr>
            <a:picLocks noChangeAspect="1"/>
          </p:cNvPicPr>
          <p:nvPr/>
        </p:nvPicPr>
        <p:blipFill>
          <a:blip r:embed="rId3"/>
          <a:stretch>
            <a:fillRect/>
          </a:stretch>
        </p:blipFill>
        <p:spPr>
          <a:xfrm>
            <a:off x="0" y="5555848"/>
            <a:ext cx="2585014" cy="1302152"/>
          </a:xfrm>
          <a:prstGeom prst="rect">
            <a:avLst/>
          </a:prstGeom>
        </p:spPr>
      </p:pic>
      <p:sp>
        <p:nvSpPr>
          <p:cNvPr id="10" name="Inhaltsplatzhalter 9">
            <a:extLst>
              <a:ext uri="{FF2B5EF4-FFF2-40B4-BE49-F238E27FC236}">
                <a16:creationId xmlns:a16="http://schemas.microsoft.com/office/drawing/2014/main" id="{D240E597-30D6-DCB6-A6A6-EE4BA085CEE8}"/>
              </a:ext>
            </a:extLst>
          </p:cNvPr>
          <p:cNvSpPr>
            <a:spLocks noGrp="1"/>
          </p:cNvSpPr>
          <p:nvPr>
            <p:ph idx="1"/>
          </p:nvPr>
        </p:nvSpPr>
        <p:spPr>
          <a:xfrm>
            <a:off x="838200" y="1520825"/>
            <a:ext cx="10515600" cy="4351338"/>
          </a:xfrm>
        </p:spPr>
        <p:txBody>
          <a:bodyPr>
            <a:normAutofit/>
          </a:bodyPr>
          <a:lstStyle/>
          <a:p>
            <a:pPr marL="342900" indent="-342900" algn="just"/>
            <a:r>
              <a:rPr lang="en-GB" sz="2400" dirty="0">
                <a:latin typeface="Avenir Next" panose="020B0503020202020204" pitchFamily="34" charset="0"/>
                <a:cs typeface="SeroOT-Bold"/>
              </a:rPr>
              <a:t>Royuela and López-Bazo (2020) explain that the focus, design, management and allocation of funds have made regional policy a very powerful tool for contributing positively to the development of a </a:t>
            </a:r>
            <a:r>
              <a:rPr lang="en-GB" sz="2400" b="1" dirty="0">
                <a:latin typeface="Avenir Next" panose="020B0503020202020204" pitchFamily="34" charset="0"/>
                <a:cs typeface="SeroOT-Bold"/>
              </a:rPr>
              <a:t>European identity</a:t>
            </a:r>
            <a:r>
              <a:rPr lang="en-GB" sz="2400" dirty="0">
                <a:latin typeface="Avenir Next" panose="020B0503020202020204" pitchFamily="34" charset="0"/>
                <a:cs typeface="SeroOT-Bold"/>
              </a:rPr>
              <a:t>, which can ultimately lead to identification with the European project as such.</a:t>
            </a:r>
          </a:p>
          <a:p>
            <a:pPr marL="342900" indent="-342900" algn="just"/>
            <a:r>
              <a:rPr lang="en-GB" sz="2400" dirty="0">
                <a:latin typeface="Avenir Next" panose="020B0503020202020204" pitchFamily="34" charset="0"/>
                <a:cs typeface="SeroOT-Bold"/>
              </a:rPr>
              <a:t>This finding is supported by Borz, Brandenburg and Mendez (2022), who have found that citizens' perception of the benefits of regional policy for themselves and the development of their region contributes to the </a:t>
            </a:r>
            <a:r>
              <a:rPr lang="en-GB" sz="2400" b="1" dirty="0">
                <a:latin typeface="Avenir Next" panose="020B0503020202020204" pitchFamily="34" charset="0"/>
                <a:cs typeface="SeroOT-Bold"/>
              </a:rPr>
              <a:t>development of a European identity</a:t>
            </a:r>
            <a:r>
              <a:rPr lang="en-GB" sz="2400" dirty="0">
                <a:latin typeface="Avenir Next" panose="020B0503020202020204" pitchFamily="34" charset="0"/>
                <a:cs typeface="SeroOT-Bold"/>
              </a:rPr>
              <a:t>.</a:t>
            </a:r>
          </a:p>
          <a:p>
            <a:pPr marL="342900" indent="-342900" algn="just"/>
            <a:r>
              <a:rPr lang="en-GB" sz="2400" dirty="0">
                <a:latin typeface="Avenir Next" panose="020B0503020202020204" pitchFamily="34" charset="0"/>
                <a:cs typeface="SeroOT-Bold"/>
              </a:rPr>
              <a:t>The H2020 PERCEIVE project supports this argument by stating that awareness and appreciation of regional policy act as a </a:t>
            </a:r>
            <a:r>
              <a:rPr lang="en-GB" sz="2400" b="1" dirty="0">
                <a:latin typeface="Avenir Next" panose="020B0503020202020204" pitchFamily="34" charset="0"/>
                <a:cs typeface="SeroOT-Bold"/>
              </a:rPr>
              <a:t>‘vaccine against populism’</a:t>
            </a:r>
            <a:r>
              <a:rPr lang="en-GB" sz="2400" dirty="0">
                <a:latin typeface="Avenir Next" panose="020B0503020202020204" pitchFamily="34" charset="0"/>
                <a:cs typeface="SeroOT-Bold"/>
              </a:rPr>
              <a:t> (PERCEIVE: 2019).</a:t>
            </a:r>
          </a:p>
        </p:txBody>
      </p:sp>
      <p:pic>
        <p:nvPicPr>
          <p:cNvPr id="11" name="Grafik 10">
            <a:extLst>
              <a:ext uri="{FF2B5EF4-FFF2-40B4-BE49-F238E27FC236}">
                <a16:creationId xmlns:a16="http://schemas.microsoft.com/office/drawing/2014/main" id="{2F4ADB6D-2058-EA51-30DC-B7C21580FFB8}"/>
              </a:ext>
            </a:extLst>
          </p:cNvPr>
          <p:cNvPicPr>
            <a:picLocks noChangeAspect="1"/>
          </p:cNvPicPr>
          <p:nvPr/>
        </p:nvPicPr>
        <p:blipFill>
          <a:blip r:embed="rId4"/>
          <a:srcRect/>
          <a:stretch/>
        </p:blipFill>
        <p:spPr>
          <a:xfrm>
            <a:off x="8422081" y="6042190"/>
            <a:ext cx="3769919" cy="785399"/>
          </a:xfrm>
          <a:prstGeom prst="rect">
            <a:avLst/>
          </a:prstGeom>
        </p:spPr>
      </p:pic>
      <p:pic>
        <p:nvPicPr>
          <p:cNvPr id="4" name="Grafik 3">
            <a:extLst>
              <a:ext uri="{FF2B5EF4-FFF2-40B4-BE49-F238E27FC236}">
                <a16:creationId xmlns:a16="http://schemas.microsoft.com/office/drawing/2014/main" id="{34419869-407E-0923-BB3D-02D94E9F0AE8}"/>
              </a:ext>
            </a:extLst>
          </p:cNvPr>
          <p:cNvPicPr>
            <a:picLocks noChangeAspect="1"/>
          </p:cNvPicPr>
          <p:nvPr/>
        </p:nvPicPr>
        <p:blipFill>
          <a:blip r:embed="rId5"/>
          <a:stretch>
            <a:fillRect/>
          </a:stretch>
        </p:blipFill>
        <p:spPr>
          <a:xfrm>
            <a:off x="9357853" y="0"/>
            <a:ext cx="2834147" cy="1309719"/>
          </a:xfrm>
          <a:prstGeom prst="rect">
            <a:avLst/>
          </a:prstGeom>
        </p:spPr>
      </p:pic>
    </p:spTree>
    <p:extLst>
      <p:ext uri="{BB962C8B-B14F-4D97-AF65-F5344CB8AC3E}">
        <p14:creationId xmlns:p14="http://schemas.microsoft.com/office/powerpoint/2010/main" val="7864679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6CBA55-847E-E982-97F8-FE8638DD0CA1}"/>
              </a:ext>
            </a:extLst>
          </p:cNvPr>
          <p:cNvSpPr>
            <a:spLocks noGrp="1"/>
          </p:cNvSpPr>
          <p:nvPr>
            <p:ph type="title"/>
          </p:nvPr>
        </p:nvSpPr>
        <p:spPr/>
        <p:txBody>
          <a:bodyPr/>
          <a:lstStyle/>
          <a:p>
            <a:r>
              <a:rPr lang="en-GB" b="1" dirty="0">
                <a:latin typeface="Avenir Next" panose="020B0503020202020204" pitchFamily="34" charset="0"/>
              </a:rPr>
              <a:t>Our concept </a:t>
            </a:r>
          </a:p>
        </p:txBody>
      </p:sp>
      <p:graphicFrame>
        <p:nvGraphicFramePr>
          <p:cNvPr id="4" name="Inhaltsplatzhalter 3">
            <a:extLst>
              <a:ext uri="{FF2B5EF4-FFF2-40B4-BE49-F238E27FC236}">
                <a16:creationId xmlns:a16="http://schemas.microsoft.com/office/drawing/2014/main" id="{C2DC3576-321A-033B-9659-78BE84F781AA}"/>
              </a:ext>
            </a:extLst>
          </p:cNvPr>
          <p:cNvGraphicFramePr>
            <a:graphicFrameLocks noGrp="1"/>
          </p:cNvGraphicFramePr>
          <p:nvPr>
            <p:ph idx="1"/>
            <p:extLst>
              <p:ext uri="{D42A27DB-BD31-4B8C-83A1-F6EECF244321}">
                <p14:modId xmlns:p14="http://schemas.microsoft.com/office/powerpoint/2010/main" val="2983060332"/>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Grafik 6">
            <a:extLst>
              <a:ext uri="{FF2B5EF4-FFF2-40B4-BE49-F238E27FC236}">
                <a16:creationId xmlns:a16="http://schemas.microsoft.com/office/drawing/2014/main" id="{AC2C4EC5-C5DD-9E46-419B-5E124331A288}"/>
              </a:ext>
            </a:extLst>
          </p:cNvPr>
          <p:cNvPicPr>
            <a:picLocks noChangeAspect="1"/>
          </p:cNvPicPr>
          <p:nvPr/>
        </p:nvPicPr>
        <p:blipFill>
          <a:blip r:embed="rId7"/>
          <a:stretch>
            <a:fillRect/>
          </a:stretch>
        </p:blipFill>
        <p:spPr>
          <a:xfrm>
            <a:off x="0" y="5555848"/>
            <a:ext cx="2585014" cy="1302152"/>
          </a:xfrm>
          <a:prstGeom prst="rect">
            <a:avLst/>
          </a:prstGeom>
        </p:spPr>
      </p:pic>
      <p:pic>
        <p:nvPicPr>
          <p:cNvPr id="3" name="Grafik 2">
            <a:extLst>
              <a:ext uri="{FF2B5EF4-FFF2-40B4-BE49-F238E27FC236}">
                <a16:creationId xmlns:a16="http://schemas.microsoft.com/office/drawing/2014/main" id="{E9A87961-0ACD-1960-07EC-C635B66F7C8D}"/>
              </a:ext>
            </a:extLst>
          </p:cNvPr>
          <p:cNvPicPr>
            <a:picLocks noChangeAspect="1"/>
          </p:cNvPicPr>
          <p:nvPr/>
        </p:nvPicPr>
        <p:blipFill>
          <a:blip r:embed="rId8"/>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31922347-6EA5-1E6C-128A-2468B8622BD8}"/>
              </a:ext>
            </a:extLst>
          </p:cNvPr>
          <p:cNvPicPr>
            <a:picLocks noChangeAspect="1"/>
          </p:cNvPicPr>
          <p:nvPr/>
        </p:nvPicPr>
        <p:blipFill>
          <a:blip r:embed="rId9"/>
          <a:stretch>
            <a:fillRect/>
          </a:stretch>
        </p:blipFill>
        <p:spPr>
          <a:xfrm>
            <a:off x="9357853" y="0"/>
            <a:ext cx="2834147" cy="1309719"/>
          </a:xfrm>
          <a:prstGeom prst="rect">
            <a:avLst/>
          </a:prstGeom>
        </p:spPr>
      </p:pic>
    </p:spTree>
    <p:extLst>
      <p:ext uri="{BB962C8B-B14F-4D97-AF65-F5344CB8AC3E}">
        <p14:creationId xmlns:p14="http://schemas.microsoft.com/office/powerpoint/2010/main" val="388951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40B3A-F7DE-AFBA-CCEA-9258E793D73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8571A42-BDD3-403B-1EF7-FB8DE93CD882}"/>
              </a:ext>
            </a:extLst>
          </p:cNvPr>
          <p:cNvSpPr>
            <a:spLocks noGrp="1"/>
          </p:cNvSpPr>
          <p:nvPr>
            <p:ph type="title"/>
          </p:nvPr>
        </p:nvSpPr>
        <p:spPr/>
        <p:txBody>
          <a:bodyPr/>
          <a:lstStyle/>
          <a:p>
            <a:r>
              <a:rPr lang="de-DE" b="1" dirty="0">
                <a:latin typeface="Avenir Next" panose="020B0503020202020204" pitchFamily="34" charset="0"/>
              </a:rPr>
              <a:t>Schedule </a:t>
            </a:r>
            <a:r>
              <a:rPr lang="de-DE" b="1" dirty="0" err="1">
                <a:latin typeface="Avenir Next" panose="020B0503020202020204" pitchFamily="34" charset="0"/>
              </a:rPr>
              <a:t>of</a:t>
            </a:r>
            <a:r>
              <a:rPr lang="de-DE" b="1" dirty="0">
                <a:latin typeface="Avenir Next" panose="020B0503020202020204" pitchFamily="34" charset="0"/>
              </a:rPr>
              <a:t> Type A </a:t>
            </a:r>
            <a:r>
              <a:rPr lang="de-DE" b="1" dirty="0" err="1">
                <a:latin typeface="Avenir Next" panose="020B0503020202020204" pitchFamily="34" charset="0"/>
              </a:rPr>
              <a:t>event</a:t>
            </a:r>
            <a:r>
              <a:rPr lang="de-DE" b="1" dirty="0">
                <a:latin typeface="Avenir Next" panose="020B0503020202020204" pitchFamily="34" charset="0"/>
              </a:rPr>
              <a:t> </a:t>
            </a:r>
            <a:r>
              <a:rPr lang="de-DE" sz="1400" i="1" dirty="0">
                <a:latin typeface="Avenir Next" panose="020B0503020202020204" pitchFamily="34" charset="0"/>
              </a:rPr>
              <a:t>(</a:t>
            </a:r>
            <a:r>
              <a:rPr lang="de-DE" sz="1400" i="1" dirty="0" err="1">
                <a:latin typeface="Avenir Next" panose="020B0503020202020204" pitchFamily="34" charset="0"/>
              </a:rPr>
              <a:t>Example</a:t>
            </a:r>
            <a:r>
              <a:rPr lang="de-DE" sz="1400" i="1" dirty="0">
                <a:latin typeface="Avenir Next" panose="020B0503020202020204" pitchFamily="34" charset="0"/>
              </a:rPr>
              <a:t>)</a:t>
            </a:r>
          </a:p>
        </p:txBody>
      </p:sp>
      <p:sp>
        <p:nvSpPr>
          <p:cNvPr id="3" name="Inhaltsplatzhalter 2">
            <a:extLst>
              <a:ext uri="{FF2B5EF4-FFF2-40B4-BE49-F238E27FC236}">
                <a16:creationId xmlns:a16="http://schemas.microsoft.com/office/drawing/2014/main" id="{0C7F22BD-35B0-DF68-3AA8-4F77FD944808}"/>
              </a:ext>
            </a:extLst>
          </p:cNvPr>
          <p:cNvSpPr>
            <a:spLocks noGrp="1"/>
          </p:cNvSpPr>
          <p:nvPr>
            <p:ph idx="1"/>
          </p:nvPr>
        </p:nvSpPr>
        <p:spPr>
          <a:xfrm>
            <a:off x="838200" y="1881962"/>
            <a:ext cx="10515599" cy="3581400"/>
          </a:xfrm>
        </p:spPr>
        <p:txBody>
          <a:bodyPr>
            <a:normAutofit fontScale="77500" lnSpcReduction="20000"/>
          </a:bodyPr>
          <a:lstStyle/>
          <a:p>
            <a:pPr>
              <a:lnSpc>
                <a:spcPct val="150000"/>
              </a:lnSpc>
            </a:pPr>
            <a:r>
              <a:rPr lang="de-DE" sz="2800" dirty="0">
                <a:latin typeface="Avenir Next" panose="020B0503020202020204" pitchFamily="34" charset="0"/>
              </a:rPr>
              <a:t>08:00 – 08:15	</a:t>
            </a:r>
            <a:r>
              <a:rPr lang="de-DE" sz="2800" dirty="0" err="1">
                <a:latin typeface="Avenir Next" panose="020B0503020202020204" pitchFamily="34" charset="0"/>
              </a:rPr>
              <a:t>Introduction</a:t>
            </a:r>
            <a:endParaRPr lang="de-DE" sz="2800" dirty="0">
              <a:latin typeface="Avenir Next" panose="020B0503020202020204" pitchFamily="34" charset="0"/>
            </a:endParaRPr>
          </a:p>
          <a:p>
            <a:pPr>
              <a:lnSpc>
                <a:spcPct val="150000"/>
              </a:lnSpc>
            </a:pPr>
            <a:r>
              <a:rPr lang="de-DE" sz="2800" dirty="0">
                <a:latin typeface="Avenir Next" panose="020B0503020202020204" pitchFamily="34" charset="0"/>
              </a:rPr>
              <a:t>08:15 – 08:40	</a:t>
            </a:r>
            <a:r>
              <a:rPr lang="de-DE" sz="2800" dirty="0" err="1">
                <a:latin typeface="Avenir Next" panose="020B0503020202020204" pitchFamily="34" charset="0"/>
              </a:rPr>
              <a:t>What</a:t>
            </a:r>
            <a:r>
              <a:rPr lang="de-DE" sz="2800" dirty="0">
                <a:latin typeface="Avenir Next" panose="020B0503020202020204" pitchFamily="34" charset="0"/>
              </a:rPr>
              <a:t> </a:t>
            </a:r>
            <a:r>
              <a:rPr lang="de-DE" sz="2800" dirty="0" err="1">
                <a:latin typeface="Avenir Next" panose="020B0503020202020204" pitchFamily="34" charset="0"/>
              </a:rPr>
              <a:t>is</a:t>
            </a:r>
            <a:r>
              <a:rPr lang="de-DE" sz="2800" dirty="0">
                <a:latin typeface="Avenir Next" panose="020B0503020202020204" pitchFamily="34" charset="0"/>
              </a:rPr>
              <a:t> </a:t>
            </a:r>
            <a:r>
              <a:rPr lang="de-DE" sz="2800" dirty="0" err="1">
                <a:latin typeface="Avenir Next" panose="020B0503020202020204" pitchFamily="34" charset="0"/>
              </a:rPr>
              <a:t>the</a:t>
            </a:r>
            <a:r>
              <a:rPr lang="de-DE" sz="2800" dirty="0">
                <a:latin typeface="Avenir Next" panose="020B0503020202020204" pitchFamily="34" charset="0"/>
              </a:rPr>
              <a:t> EU? </a:t>
            </a:r>
            <a:r>
              <a:rPr lang="de-DE" dirty="0">
                <a:latin typeface="Avenir Next" panose="020B0503020202020204" pitchFamily="34" charset="0"/>
              </a:rPr>
              <a:t> - </a:t>
            </a:r>
            <a:r>
              <a:rPr lang="de-DE" sz="2800" dirty="0">
                <a:latin typeface="Avenir Next" panose="020B0503020202020204" pitchFamily="34" charset="0"/>
              </a:rPr>
              <a:t>The EU </a:t>
            </a:r>
            <a:r>
              <a:rPr lang="de-DE" sz="2800" dirty="0" err="1">
                <a:latin typeface="Avenir Next" panose="020B0503020202020204" pitchFamily="34" charset="0"/>
              </a:rPr>
              <a:t>Cohesion</a:t>
            </a:r>
            <a:r>
              <a:rPr lang="de-DE" sz="2800" dirty="0">
                <a:latin typeface="Avenir Next" panose="020B0503020202020204" pitchFamily="34" charset="0"/>
              </a:rPr>
              <a:t> </a:t>
            </a:r>
            <a:r>
              <a:rPr lang="de-DE" sz="2800" dirty="0" err="1">
                <a:latin typeface="Avenir Next" panose="020B0503020202020204" pitchFamily="34" charset="0"/>
              </a:rPr>
              <a:t>policy</a:t>
            </a:r>
            <a:r>
              <a:rPr lang="de-DE" sz="2800" dirty="0">
                <a:latin typeface="Avenir Next" panose="020B0503020202020204" pitchFamily="34" charset="0"/>
              </a:rPr>
              <a:t> </a:t>
            </a:r>
          </a:p>
          <a:p>
            <a:pPr>
              <a:lnSpc>
                <a:spcPct val="150000"/>
              </a:lnSpc>
            </a:pPr>
            <a:r>
              <a:rPr lang="de-DE" sz="2800" dirty="0">
                <a:latin typeface="Avenir Next" panose="020B0503020202020204" pitchFamily="34" charset="0"/>
              </a:rPr>
              <a:t>08:40 – 09:40 	Jigsaw puzzle – </a:t>
            </a:r>
            <a:r>
              <a:rPr lang="de-DE" dirty="0">
                <a:latin typeface="Avenir Next" panose="020B0503020202020204" pitchFamily="34" charset="0"/>
              </a:rPr>
              <a:t>How </a:t>
            </a:r>
            <a:r>
              <a:rPr lang="de-DE" dirty="0" err="1">
                <a:latin typeface="Avenir Next" panose="020B0503020202020204" pitchFamily="34" charset="0"/>
              </a:rPr>
              <a:t>does</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EU </a:t>
            </a:r>
            <a:r>
              <a:rPr lang="de-DE" dirty="0" err="1">
                <a:latin typeface="Avenir Next" panose="020B0503020202020204" pitchFamily="34" charset="0"/>
              </a:rPr>
              <a:t>work</a:t>
            </a:r>
            <a:r>
              <a:rPr lang="de-DE" dirty="0">
                <a:latin typeface="Avenir Next" panose="020B0503020202020204" pitchFamily="34" charset="0"/>
              </a:rPr>
              <a:t> at a regional </a:t>
            </a:r>
            <a:r>
              <a:rPr lang="de-DE" dirty="0" err="1">
                <a:latin typeface="Avenir Next" panose="020B0503020202020204" pitchFamily="34" charset="0"/>
              </a:rPr>
              <a:t>level</a:t>
            </a:r>
            <a:r>
              <a:rPr lang="de-DE" dirty="0">
                <a:latin typeface="Avenir Next" panose="020B0503020202020204" pitchFamily="34" charset="0"/>
              </a:rPr>
              <a:t>?</a:t>
            </a:r>
            <a:r>
              <a:rPr lang="de-DE" sz="2800" dirty="0">
                <a:latin typeface="Avenir Next" panose="020B0503020202020204" pitchFamily="34" charset="0"/>
              </a:rPr>
              <a:t> </a:t>
            </a:r>
          </a:p>
          <a:p>
            <a:pPr>
              <a:lnSpc>
                <a:spcPct val="150000"/>
              </a:lnSpc>
            </a:pPr>
            <a:r>
              <a:rPr lang="de-DE" sz="2800" dirty="0">
                <a:latin typeface="Avenir Next" panose="020B0503020202020204" pitchFamily="34" charset="0"/>
              </a:rPr>
              <a:t>10:00 – 12:00	</a:t>
            </a:r>
            <a:r>
              <a:rPr lang="de-DE" sz="2800" dirty="0">
                <a:highlight>
                  <a:srgbClr val="FFFF00"/>
                </a:highlight>
                <a:latin typeface="Avenir Next" panose="020B0503020202020204" pitchFamily="34" charset="0"/>
              </a:rPr>
              <a:t>Open Space </a:t>
            </a:r>
            <a:r>
              <a:rPr lang="de-DE" sz="2800" dirty="0" err="1">
                <a:latin typeface="Avenir Next" panose="020B0503020202020204" pitchFamily="34" charset="0"/>
              </a:rPr>
              <a:t>workshop</a:t>
            </a:r>
            <a:r>
              <a:rPr lang="de-DE" sz="2800" dirty="0">
                <a:latin typeface="Avenir Next" panose="020B0503020202020204" pitchFamily="34" charset="0"/>
              </a:rPr>
              <a:t> </a:t>
            </a:r>
            <a:r>
              <a:rPr lang="de-DE" sz="2800" dirty="0" err="1">
                <a:latin typeface="Avenir Next" panose="020B0503020202020204" pitchFamily="34" charset="0"/>
              </a:rPr>
              <a:t>for</a:t>
            </a:r>
            <a:r>
              <a:rPr lang="de-DE" sz="2800" dirty="0">
                <a:latin typeface="Avenir Next" panose="020B0503020202020204" pitchFamily="34" charset="0"/>
              </a:rPr>
              <a:t> </a:t>
            </a:r>
            <a:r>
              <a:rPr lang="de-DE" sz="2800" dirty="0">
                <a:highlight>
                  <a:srgbClr val="FFFF00"/>
                </a:highlight>
                <a:latin typeface="Avenir Next" panose="020B0503020202020204" pitchFamily="34" charset="0"/>
              </a:rPr>
              <a:t>REGION</a:t>
            </a:r>
            <a:endParaRPr lang="de-DE" sz="2800" dirty="0">
              <a:solidFill>
                <a:srgbClr val="FF0000"/>
              </a:solidFill>
              <a:highlight>
                <a:srgbClr val="FFFF00"/>
              </a:highlight>
              <a:latin typeface="Avenir Next" panose="020B0503020202020204" pitchFamily="34" charset="0"/>
            </a:endParaRPr>
          </a:p>
          <a:p>
            <a:pPr>
              <a:lnSpc>
                <a:spcPct val="150000"/>
              </a:lnSpc>
            </a:pPr>
            <a:r>
              <a:rPr lang="de-DE" dirty="0">
                <a:latin typeface="Avenir Next" panose="020B0503020202020204" pitchFamily="34" charset="0"/>
              </a:rPr>
              <a:t>12:00</a:t>
            </a:r>
            <a:r>
              <a:rPr lang="de-DE" sz="2800" dirty="0">
                <a:latin typeface="Avenir Next" panose="020B0503020202020204" pitchFamily="34" charset="0"/>
              </a:rPr>
              <a:t> – 12:45 	</a:t>
            </a:r>
            <a:r>
              <a:rPr lang="de-DE" sz="2800" dirty="0" err="1">
                <a:latin typeface="Avenir Next" panose="020B0503020202020204" pitchFamily="34" charset="0"/>
              </a:rPr>
              <a:t>Presentation</a:t>
            </a:r>
            <a:r>
              <a:rPr lang="de-DE" sz="2800" dirty="0">
                <a:latin typeface="Avenir Next" panose="020B0503020202020204" pitchFamily="34" charset="0"/>
              </a:rPr>
              <a:t> </a:t>
            </a:r>
            <a:r>
              <a:rPr lang="de-DE" sz="2800" dirty="0" err="1">
                <a:latin typeface="Avenir Next" panose="020B0503020202020204" pitchFamily="34" charset="0"/>
              </a:rPr>
              <a:t>of</a:t>
            </a:r>
            <a:r>
              <a:rPr lang="de-DE" sz="2800" dirty="0">
                <a:latin typeface="Avenir Next" panose="020B0503020202020204" pitchFamily="34" charset="0"/>
              </a:rPr>
              <a:t> </a:t>
            </a:r>
            <a:r>
              <a:rPr lang="de-DE" sz="2800" dirty="0" err="1">
                <a:latin typeface="Avenir Next" panose="020B0503020202020204" pitchFamily="34" charset="0"/>
              </a:rPr>
              <a:t>ideas</a:t>
            </a:r>
            <a:r>
              <a:rPr lang="de-DE" sz="2800" dirty="0">
                <a:latin typeface="Avenir Next" panose="020B0503020202020204" pitchFamily="34" charset="0"/>
              </a:rPr>
              <a:t> and </a:t>
            </a:r>
            <a:r>
              <a:rPr lang="de-DE" sz="2800" dirty="0" err="1">
                <a:latin typeface="Avenir Next" panose="020B0503020202020204" pitchFamily="34" charset="0"/>
              </a:rPr>
              <a:t>dialogue</a:t>
            </a:r>
            <a:r>
              <a:rPr lang="de-DE" sz="2800" dirty="0">
                <a:latin typeface="Avenir Next" panose="020B0503020202020204" pitchFamily="34" charset="0"/>
              </a:rPr>
              <a:t> </a:t>
            </a:r>
            <a:r>
              <a:rPr lang="de-DE" sz="2800" dirty="0" err="1">
                <a:latin typeface="Avenir Next" panose="020B0503020202020204" pitchFamily="34" charset="0"/>
              </a:rPr>
              <a:t>with</a:t>
            </a:r>
            <a:r>
              <a:rPr lang="de-DE" sz="2800" dirty="0">
                <a:latin typeface="Avenir Next" panose="020B0503020202020204" pitchFamily="34" charset="0"/>
              </a:rPr>
              <a:t> </a:t>
            </a:r>
            <a:r>
              <a:rPr lang="de-DE" sz="2800" dirty="0" err="1">
                <a:latin typeface="Avenir Next" panose="020B0503020202020204" pitchFamily="34" charset="0"/>
              </a:rPr>
              <a:t>decision-makers</a:t>
            </a:r>
            <a:endParaRPr lang="de-DE" dirty="0">
              <a:solidFill>
                <a:srgbClr val="FF0000"/>
              </a:solidFill>
              <a:highlight>
                <a:srgbClr val="FFFF00"/>
              </a:highlight>
              <a:latin typeface="Avenir Next" panose="020B0503020202020204" pitchFamily="34" charset="0"/>
            </a:endParaRPr>
          </a:p>
          <a:p>
            <a:pPr>
              <a:lnSpc>
                <a:spcPct val="150000"/>
              </a:lnSpc>
            </a:pPr>
            <a:r>
              <a:rPr lang="de-DE" sz="2800" dirty="0">
                <a:latin typeface="Avenir Next" panose="020B0503020202020204" pitchFamily="34" charset="0"/>
              </a:rPr>
              <a:t>12:45 – 12:55	Evaluation und Reflexion</a:t>
            </a:r>
          </a:p>
          <a:p>
            <a:pPr marL="0" indent="0">
              <a:buNone/>
            </a:pPr>
            <a:endParaRPr lang="de-DE" sz="2800" dirty="0"/>
          </a:p>
          <a:p>
            <a:endParaRPr lang="de-DE" sz="2800" dirty="0"/>
          </a:p>
          <a:p>
            <a:endParaRPr lang="de-DE" sz="2800" dirty="0"/>
          </a:p>
          <a:p>
            <a:endParaRPr lang="de-DE" sz="2800" dirty="0"/>
          </a:p>
          <a:p>
            <a:endParaRPr lang="de-DE" sz="2800" dirty="0"/>
          </a:p>
          <a:p>
            <a:pPr marL="0" indent="0">
              <a:buNone/>
            </a:pPr>
            <a:endParaRPr lang="de-DE" sz="2800" dirty="0"/>
          </a:p>
          <a:p>
            <a:endParaRPr lang="de-DE" dirty="0"/>
          </a:p>
        </p:txBody>
      </p:sp>
      <p:pic>
        <p:nvPicPr>
          <p:cNvPr id="7" name="Grafik 6">
            <a:extLst>
              <a:ext uri="{FF2B5EF4-FFF2-40B4-BE49-F238E27FC236}">
                <a16:creationId xmlns:a16="http://schemas.microsoft.com/office/drawing/2014/main" id="{2994195E-80A2-C412-9FA6-E329D3B9F07D}"/>
              </a:ext>
            </a:extLst>
          </p:cNvPr>
          <p:cNvPicPr>
            <a:picLocks noChangeAspect="1"/>
          </p:cNvPicPr>
          <p:nvPr/>
        </p:nvPicPr>
        <p:blipFill>
          <a:blip r:embed="rId3"/>
          <a:stretch>
            <a:fillRect/>
          </a:stretch>
        </p:blipFill>
        <p:spPr>
          <a:xfrm>
            <a:off x="0" y="5472545"/>
            <a:ext cx="2750386" cy="1385455"/>
          </a:xfrm>
          <a:prstGeom prst="rect">
            <a:avLst/>
          </a:prstGeom>
        </p:spPr>
      </p:pic>
      <p:sp>
        <p:nvSpPr>
          <p:cNvPr id="5" name="Abschlusszeichen 4">
            <a:extLst>
              <a:ext uri="{FF2B5EF4-FFF2-40B4-BE49-F238E27FC236}">
                <a16:creationId xmlns:a16="http://schemas.microsoft.com/office/drawing/2014/main" id="{7495D6C0-7965-D7EB-91CC-E0E6E242AF55}"/>
              </a:ext>
            </a:extLst>
          </p:cNvPr>
          <p:cNvSpPr/>
          <p:nvPr/>
        </p:nvSpPr>
        <p:spPr>
          <a:xfrm>
            <a:off x="-1" y="2972017"/>
            <a:ext cx="12192000" cy="609600"/>
          </a:xfrm>
          <a:prstGeom prst="flowChartTerminator">
            <a:avLst/>
          </a:prstGeom>
          <a:solidFill>
            <a:srgbClr val="C48170">
              <a:alpha val="50044"/>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4" name="Grafik 3">
            <a:extLst>
              <a:ext uri="{FF2B5EF4-FFF2-40B4-BE49-F238E27FC236}">
                <a16:creationId xmlns:a16="http://schemas.microsoft.com/office/drawing/2014/main" id="{19F6EC24-6653-6913-E609-7BD485F318C8}"/>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C43934BA-93A4-D83A-E21F-43297306ED75}"/>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8687980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640F9-510E-AB29-BCCC-335DE3FFEA3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E2BA336E-B01F-A5D7-4BD6-0C72DCE35BA5}"/>
              </a:ext>
            </a:extLst>
          </p:cNvPr>
          <p:cNvSpPr>
            <a:spLocks noGrp="1"/>
          </p:cNvSpPr>
          <p:nvPr>
            <p:ph type="title"/>
          </p:nvPr>
        </p:nvSpPr>
        <p:spPr/>
        <p:txBody>
          <a:bodyPr/>
          <a:lstStyle/>
          <a:p>
            <a:r>
              <a:rPr lang="de-DE" b="1" dirty="0">
                <a:latin typeface="Avenir Next" panose="020B0503020202020204" pitchFamily="34" charset="0"/>
              </a:rPr>
              <a:t>The </a:t>
            </a:r>
            <a:r>
              <a:rPr lang="de-DE" b="1" dirty="0" err="1">
                <a:latin typeface="Avenir Next" panose="020B0503020202020204" pitchFamily="34" charset="0"/>
              </a:rPr>
              <a:t>method</a:t>
            </a:r>
            <a:r>
              <a:rPr lang="de-DE" b="1" dirty="0">
                <a:latin typeface="Avenir Next" panose="020B0503020202020204" pitchFamily="34" charset="0"/>
              </a:rPr>
              <a:t> </a:t>
            </a:r>
            <a:r>
              <a:rPr lang="de-DE" b="1" dirty="0" err="1">
                <a:latin typeface="Avenir Next" panose="020B0503020202020204" pitchFamily="34" charset="0"/>
              </a:rPr>
              <a:t>jigsaw</a:t>
            </a:r>
            <a:r>
              <a:rPr lang="de-DE" b="1" dirty="0">
                <a:latin typeface="Avenir Next" panose="020B0503020202020204" pitchFamily="34" charset="0"/>
              </a:rPr>
              <a:t> puzzle</a:t>
            </a:r>
            <a:endParaRPr lang="de-FR" b="1" dirty="0">
              <a:latin typeface="Avenir Next" panose="020B0503020202020204" pitchFamily="34" charset="0"/>
            </a:endParaRPr>
          </a:p>
        </p:txBody>
      </p:sp>
      <p:pic>
        <p:nvPicPr>
          <p:cNvPr id="5" name="Inhaltsplatzhalter 4">
            <a:extLst>
              <a:ext uri="{FF2B5EF4-FFF2-40B4-BE49-F238E27FC236}">
                <a16:creationId xmlns:a16="http://schemas.microsoft.com/office/drawing/2014/main" id="{1700EE4A-7B6A-9BF3-08B2-00DB0A3666E2}"/>
              </a:ext>
            </a:extLst>
          </p:cNvPr>
          <p:cNvPicPr>
            <a:picLocks noGrp="1" noChangeAspect="1"/>
          </p:cNvPicPr>
          <p:nvPr>
            <p:ph idx="1"/>
          </p:nvPr>
        </p:nvPicPr>
        <p:blipFill>
          <a:blip r:embed="rId3"/>
          <a:srcRect/>
          <a:stretch/>
        </p:blipFill>
        <p:spPr>
          <a:xfrm>
            <a:off x="2015978" y="1690688"/>
            <a:ext cx="3080044" cy="4351338"/>
          </a:xfrm>
          <a:prstGeom prst="rect">
            <a:avLst/>
          </a:prstGeom>
          <a:ln>
            <a:solidFill>
              <a:schemeClr val="tx1"/>
            </a:solidFill>
          </a:ln>
        </p:spPr>
      </p:pic>
      <p:pic>
        <p:nvPicPr>
          <p:cNvPr id="7" name="Grafik 6">
            <a:extLst>
              <a:ext uri="{FF2B5EF4-FFF2-40B4-BE49-F238E27FC236}">
                <a16:creationId xmlns:a16="http://schemas.microsoft.com/office/drawing/2014/main" id="{F838B81E-7B6F-86DC-9C17-CA505AB395E9}"/>
              </a:ext>
            </a:extLst>
          </p:cNvPr>
          <p:cNvPicPr>
            <a:picLocks noChangeAspect="1"/>
          </p:cNvPicPr>
          <p:nvPr/>
        </p:nvPicPr>
        <p:blipFill>
          <a:blip r:embed="rId4"/>
          <a:srcRect/>
          <a:stretch/>
        </p:blipFill>
        <p:spPr>
          <a:xfrm>
            <a:off x="6866273" y="1690688"/>
            <a:ext cx="3074876" cy="4351338"/>
          </a:xfrm>
          <a:prstGeom prst="rect">
            <a:avLst/>
          </a:prstGeom>
          <a:ln>
            <a:solidFill>
              <a:schemeClr val="tx1"/>
            </a:solidFill>
          </a:ln>
        </p:spPr>
      </p:pic>
      <p:pic>
        <p:nvPicPr>
          <p:cNvPr id="3" name="Grafik 2">
            <a:extLst>
              <a:ext uri="{FF2B5EF4-FFF2-40B4-BE49-F238E27FC236}">
                <a16:creationId xmlns:a16="http://schemas.microsoft.com/office/drawing/2014/main" id="{D7E6EDB7-658F-5632-B97F-108E55D212B1}"/>
              </a:ext>
            </a:extLst>
          </p:cNvPr>
          <p:cNvPicPr>
            <a:picLocks noChangeAspect="1"/>
          </p:cNvPicPr>
          <p:nvPr/>
        </p:nvPicPr>
        <p:blipFill>
          <a:blip r:embed="rId5"/>
          <a:stretch>
            <a:fillRect/>
          </a:stretch>
        </p:blipFill>
        <p:spPr>
          <a:xfrm>
            <a:off x="0" y="5911187"/>
            <a:ext cx="1879600" cy="946813"/>
          </a:xfrm>
          <a:prstGeom prst="rect">
            <a:avLst/>
          </a:prstGeom>
        </p:spPr>
      </p:pic>
      <p:pic>
        <p:nvPicPr>
          <p:cNvPr id="4" name="Grafik 3">
            <a:extLst>
              <a:ext uri="{FF2B5EF4-FFF2-40B4-BE49-F238E27FC236}">
                <a16:creationId xmlns:a16="http://schemas.microsoft.com/office/drawing/2014/main" id="{C4803C8F-28C0-757C-F872-5B3D3736E2B0}"/>
              </a:ext>
            </a:extLst>
          </p:cNvPr>
          <p:cNvPicPr>
            <a:picLocks noChangeAspect="1"/>
          </p:cNvPicPr>
          <p:nvPr/>
        </p:nvPicPr>
        <p:blipFill>
          <a:blip r:embed="rId6"/>
          <a:srcRect/>
          <a:stretch/>
        </p:blipFill>
        <p:spPr>
          <a:xfrm>
            <a:off x="9615656" y="6321262"/>
            <a:ext cx="2576344" cy="536738"/>
          </a:xfrm>
          <a:prstGeom prst="rect">
            <a:avLst/>
          </a:prstGeom>
        </p:spPr>
      </p:pic>
      <p:pic>
        <p:nvPicPr>
          <p:cNvPr id="6" name="Grafik 5">
            <a:extLst>
              <a:ext uri="{FF2B5EF4-FFF2-40B4-BE49-F238E27FC236}">
                <a16:creationId xmlns:a16="http://schemas.microsoft.com/office/drawing/2014/main" id="{6AC15F39-BA63-7E7A-8DA7-49BF56E8F85F}"/>
              </a:ext>
            </a:extLst>
          </p:cNvPr>
          <p:cNvPicPr>
            <a:picLocks noChangeAspect="1"/>
          </p:cNvPicPr>
          <p:nvPr/>
        </p:nvPicPr>
        <p:blipFill>
          <a:blip r:embed="rId7"/>
          <a:stretch>
            <a:fillRect/>
          </a:stretch>
        </p:blipFill>
        <p:spPr>
          <a:xfrm>
            <a:off x="9357853" y="0"/>
            <a:ext cx="2834147" cy="1309719"/>
          </a:xfrm>
          <a:prstGeom prst="rect">
            <a:avLst/>
          </a:prstGeom>
        </p:spPr>
      </p:pic>
    </p:spTree>
    <p:extLst>
      <p:ext uri="{BB962C8B-B14F-4D97-AF65-F5344CB8AC3E}">
        <p14:creationId xmlns:p14="http://schemas.microsoft.com/office/powerpoint/2010/main" val="20435252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BB0C9F48-DB56-91AD-8734-771C62CAC74E}"/>
              </a:ext>
            </a:extLst>
          </p:cNvPr>
          <p:cNvSpPr>
            <a:spLocks noGrp="1"/>
          </p:cNvSpPr>
          <p:nvPr>
            <p:ph type="ctrTitle"/>
          </p:nvPr>
        </p:nvSpPr>
        <p:spPr>
          <a:xfrm>
            <a:off x="1524000" y="2814637"/>
            <a:ext cx="9144000" cy="2387600"/>
          </a:xfrm>
        </p:spPr>
        <p:txBody>
          <a:bodyPr/>
          <a:lstStyle/>
          <a:p>
            <a:r>
              <a:rPr lang="de-DE" dirty="0">
                <a:latin typeface="Avenir Next Medium" panose="020B0503020202020204" pitchFamily="34" charset="0"/>
              </a:rPr>
              <a:t>Jigsaw puzzle</a:t>
            </a:r>
          </a:p>
        </p:txBody>
      </p:sp>
      <p:sp>
        <p:nvSpPr>
          <p:cNvPr id="2" name="Untertitel 1">
            <a:extLst>
              <a:ext uri="{FF2B5EF4-FFF2-40B4-BE49-F238E27FC236}">
                <a16:creationId xmlns:a16="http://schemas.microsoft.com/office/drawing/2014/main" id="{13F5CE02-0924-53F2-B2A7-22D037BF7DDC}"/>
              </a:ext>
            </a:extLst>
          </p:cNvPr>
          <p:cNvSpPr>
            <a:spLocks noGrp="1"/>
          </p:cNvSpPr>
          <p:nvPr>
            <p:ph type="subTitle" idx="1"/>
          </p:nvPr>
        </p:nvSpPr>
        <p:spPr>
          <a:xfrm>
            <a:off x="1524000" y="5100861"/>
            <a:ext cx="9144000" cy="1655762"/>
          </a:xfrm>
        </p:spPr>
        <p:txBody>
          <a:bodyPr/>
          <a:lstStyle/>
          <a:p>
            <a:r>
              <a:rPr lang="de-DE" dirty="0" err="1">
                <a:latin typeface="Avenir Next" panose="020B0503020202020204" pitchFamily="34" charset="0"/>
              </a:rPr>
              <a:t>How</a:t>
            </a:r>
            <a:r>
              <a:rPr lang="de-DE" dirty="0">
                <a:latin typeface="Avenir Next" panose="020B0503020202020204" pitchFamily="34" charset="0"/>
              </a:rPr>
              <a:t> </a:t>
            </a:r>
            <a:r>
              <a:rPr lang="de-DE" dirty="0" err="1">
                <a:latin typeface="Avenir Next" panose="020B0503020202020204" pitchFamily="34" charset="0"/>
              </a:rPr>
              <a:t>does</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EU </a:t>
            </a:r>
            <a:r>
              <a:rPr lang="de-DE" dirty="0" err="1">
                <a:latin typeface="Avenir Next" panose="020B0503020202020204" pitchFamily="34" charset="0"/>
              </a:rPr>
              <a:t>work</a:t>
            </a:r>
            <a:r>
              <a:rPr lang="de-DE" dirty="0">
                <a:latin typeface="Avenir Next" panose="020B0503020202020204" pitchFamily="34" charset="0"/>
              </a:rPr>
              <a:t> at a regional </a:t>
            </a:r>
            <a:r>
              <a:rPr lang="de-DE" dirty="0" err="1">
                <a:latin typeface="Avenir Next" panose="020B0503020202020204" pitchFamily="34" charset="0"/>
              </a:rPr>
              <a:t>level</a:t>
            </a:r>
            <a:r>
              <a:rPr lang="de-DE" dirty="0">
                <a:latin typeface="Avenir Next" panose="020B0503020202020204" pitchFamily="34" charset="0"/>
              </a:rPr>
              <a:t>?</a:t>
            </a:r>
            <a:endParaRPr lang="de-DE" sz="2400" dirty="0">
              <a:latin typeface="Avenir Next" panose="020B0503020202020204" pitchFamily="34" charset="0"/>
            </a:endParaRPr>
          </a:p>
          <a:p>
            <a:endParaRPr lang="de-DE" dirty="0"/>
          </a:p>
        </p:txBody>
      </p:sp>
      <p:pic>
        <p:nvPicPr>
          <p:cNvPr id="7" name="Grafik 6">
            <a:extLst>
              <a:ext uri="{FF2B5EF4-FFF2-40B4-BE49-F238E27FC236}">
                <a16:creationId xmlns:a16="http://schemas.microsoft.com/office/drawing/2014/main" id="{139FC8E1-44A6-8AFE-EB96-8D56935B99EE}"/>
              </a:ext>
            </a:extLst>
          </p:cNvPr>
          <p:cNvPicPr>
            <a:picLocks noChangeAspect="1"/>
          </p:cNvPicPr>
          <p:nvPr/>
        </p:nvPicPr>
        <p:blipFill>
          <a:blip r:embed="rId2"/>
          <a:stretch>
            <a:fillRect/>
          </a:stretch>
        </p:blipFill>
        <p:spPr>
          <a:xfrm>
            <a:off x="0" y="6240754"/>
            <a:ext cx="1255776" cy="617246"/>
          </a:xfrm>
          <a:prstGeom prst="rect">
            <a:avLst/>
          </a:prstGeom>
        </p:spPr>
      </p:pic>
      <p:pic>
        <p:nvPicPr>
          <p:cNvPr id="11" name="Grafik 10">
            <a:extLst>
              <a:ext uri="{FF2B5EF4-FFF2-40B4-BE49-F238E27FC236}">
                <a16:creationId xmlns:a16="http://schemas.microsoft.com/office/drawing/2014/main" id="{144B3916-85AD-EA43-8716-C1C989DCD28F}"/>
              </a:ext>
            </a:extLst>
          </p:cNvPr>
          <p:cNvPicPr>
            <a:picLocks noChangeAspect="1"/>
          </p:cNvPicPr>
          <p:nvPr/>
        </p:nvPicPr>
        <p:blipFill>
          <a:blip r:embed="rId3"/>
          <a:stretch>
            <a:fillRect/>
          </a:stretch>
        </p:blipFill>
        <p:spPr>
          <a:xfrm>
            <a:off x="9310702" y="6240754"/>
            <a:ext cx="2881298" cy="603946"/>
          </a:xfrm>
          <a:prstGeom prst="rect">
            <a:avLst/>
          </a:prstGeom>
        </p:spPr>
      </p:pic>
      <p:pic>
        <p:nvPicPr>
          <p:cNvPr id="4" name="Grafik 3">
            <a:extLst>
              <a:ext uri="{FF2B5EF4-FFF2-40B4-BE49-F238E27FC236}">
                <a16:creationId xmlns:a16="http://schemas.microsoft.com/office/drawing/2014/main" id="{FCCB5108-2EFA-498F-2FB5-F1EFEC4E0D9E}"/>
              </a:ext>
            </a:extLst>
          </p:cNvPr>
          <p:cNvPicPr>
            <a:picLocks noChangeAspect="1"/>
          </p:cNvPicPr>
          <p:nvPr/>
        </p:nvPicPr>
        <p:blipFill>
          <a:blip r:embed="rId4"/>
          <a:stretch>
            <a:fillRect/>
          </a:stretch>
        </p:blipFill>
        <p:spPr>
          <a:xfrm>
            <a:off x="3791805" y="1416841"/>
            <a:ext cx="4608390" cy="2129634"/>
          </a:xfrm>
          <a:prstGeom prst="rect">
            <a:avLst/>
          </a:prstGeom>
        </p:spPr>
      </p:pic>
    </p:spTree>
    <p:extLst>
      <p:ext uri="{BB962C8B-B14F-4D97-AF65-F5344CB8AC3E}">
        <p14:creationId xmlns:p14="http://schemas.microsoft.com/office/powerpoint/2010/main" val="19255679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654328-6D88-4747-9100-2D147347B32D}"/>
              </a:ext>
            </a:extLst>
          </p:cNvPr>
          <p:cNvSpPr>
            <a:spLocks noGrp="1"/>
          </p:cNvSpPr>
          <p:nvPr>
            <p:ph type="title"/>
          </p:nvPr>
        </p:nvSpPr>
        <p:spPr>
          <a:xfrm>
            <a:off x="-4419600" y="242109"/>
            <a:ext cx="10515600" cy="1325563"/>
          </a:xfrm>
        </p:spPr>
        <p:txBody>
          <a:bodyPr>
            <a:normAutofit/>
          </a:bodyPr>
          <a:lstStyle/>
          <a:p>
            <a:pPr algn="r"/>
            <a:r>
              <a:rPr lang="de-DE" b="1" cap="small" dirty="0" err="1">
                <a:latin typeface="Avenir Next Medium" panose="020B0503020202020204" pitchFamily="34" charset="0"/>
                <a:ea typeface="Open Sans" panose="020B0606030504020204" pitchFamily="34" charset="0"/>
                <a:cs typeface="Open Sans" panose="020B0606030504020204" pitchFamily="34" charset="0"/>
              </a:rPr>
              <a:t>How</a:t>
            </a:r>
            <a:r>
              <a:rPr lang="de-DE" b="1" cap="small" dirty="0">
                <a:latin typeface="Avenir Next Medium" panose="020B0503020202020204" pitchFamily="34" charset="0"/>
                <a:ea typeface="Open Sans" panose="020B0606030504020204" pitchFamily="34" charset="0"/>
                <a:cs typeface="Open Sans" panose="020B0606030504020204" pitchFamily="34" charset="0"/>
              </a:rPr>
              <a:t> </a:t>
            </a:r>
            <a:r>
              <a:rPr lang="de-DE" b="1" cap="small" dirty="0" err="1">
                <a:latin typeface="Avenir Next Medium" panose="020B0503020202020204" pitchFamily="34" charset="0"/>
                <a:ea typeface="Open Sans" panose="020B0606030504020204" pitchFamily="34" charset="0"/>
                <a:cs typeface="Open Sans" panose="020B0606030504020204" pitchFamily="34" charset="0"/>
              </a:rPr>
              <a:t>does</a:t>
            </a:r>
            <a:r>
              <a:rPr lang="de-DE" b="1" cap="small" dirty="0">
                <a:latin typeface="Avenir Next Medium" panose="020B0503020202020204" pitchFamily="34" charset="0"/>
                <a:ea typeface="Open Sans" panose="020B0606030504020204" pitchFamily="34" charset="0"/>
                <a:cs typeface="Open Sans" panose="020B0606030504020204" pitchFamily="34" charset="0"/>
              </a:rPr>
              <a:t> </a:t>
            </a:r>
            <a:r>
              <a:rPr lang="de-DE" b="1" cap="small" dirty="0" err="1">
                <a:latin typeface="Avenir Next Medium" panose="020B0503020202020204" pitchFamily="34" charset="0"/>
                <a:ea typeface="Open Sans" panose="020B0606030504020204" pitchFamily="34" charset="0"/>
                <a:cs typeface="Open Sans" panose="020B0606030504020204" pitchFamily="34" charset="0"/>
              </a:rPr>
              <a:t>the</a:t>
            </a:r>
            <a:r>
              <a:rPr lang="de-DE" b="1" cap="small" dirty="0">
                <a:latin typeface="Avenir Next Medium" panose="020B0503020202020204" pitchFamily="34" charset="0"/>
                <a:ea typeface="Open Sans" panose="020B0606030504020204" pitchFamily="34" charset="0"/>
                <a:cs typeface="Open Sans" panose="020B0606030504020204" pitchFamily="34" charset="0"/>
              </a:rPr>
              <a:t> </a:t>
            </a:r>
            <a:r>
              <a:rPr lang="de-DE" b="1" cap="small" dirty="0" err="1">
                <a:latin typeface="Avenir Next Medium" panose="020B0503020202020204" pitchFamily="34" charset="0"/>
                <a:ea typeface="Open Sans" panose="020B0606030504020204" pitchFamily="34" charset="0"/>
                <a:cs typeface="Open Sans" panose="020B0606030504020204" pitchFamily="34" charset="0"/>
              </a:rPr>
              <a:t>eu</a:t>
            </a:r>
            <a:r>
              <a:rPr lang="de-DE" b="1" cap="small" dirty="0">
                <a:latin typeface="Avenir Next Medium" panose="020B0503020202020204" pitchFamily="34" charset="0"/>
                <a:ea typeface="Open Sans" panose="020B0606030504020204" pitchFamily="34" charset="0"/>
                <a:cs typeface="Open Sans" panose="020B0606030504020204" pitchFamily="34" charset="0"/>
              </a:rPr>
              <a:t> </a:t>
            </a:r>
            <a:r>
              <a:rPr lang="de-DE" b="1" cap="small" dirty="0" err="1">
                <a:latin typeface="Avenir Next Medium" panose="020B0503020202020204" pitchFamily="34" charset="0"/>
                <a:ea typeface="Open Sans" panose="020B0606030504020204" pitchFamily="34" charset="0"/>
                <a:cs typeface="Open Sans" panose="020B0606030504020204" pitchFamily="34" charset="0"/>
              </a:rPr>
              <a:t>work</a:t>
            </a:r>
            <a:r>
              <a:rPr lang="de-DE" b="1" cap="small" dirty="0">
                <a:latin typeface="Avenir Next Medium" panose="020B0503020202020204" pitchFamily="34" charset="0"/>
                <a:ea typeface="Open Sans" panose="020B0606030504020204" pitchFamily="34" charset="0"/>
                <a:cs typeface="Open Sans" panose="020B0606030504020204" pitchFamily="34" charset="0"/>
              </a:rPr>
              <a:t> </a:t>
            </a:r>
            <a:br>
              <a:rPr lang="de-DE" b="1" cap="small" dirty="0">
                <a:latin typeface="Avenir Next Medium" panose="020B0503020202020204" pitchFamily="34" charset="0"/>
                <a:ea typeface="Open Sans" panose="020B0606030504020204" pitchFamily="34" charset="0"/>
                <a:cs typeface="Open Sans" panose="020B0606030504020204" pitchFamily="34" charset="0"/>
              </a:rPr>
            </a:br>
            <a:r>
              <a:rPr lang="de-DE" b="1" cap="small" dirty="0">
                <a:latin typeface="Avenir Next Medium" panose="020B0503020202020204" pitchFamily="34" charset="0"/>
                <a:ea typeface="Open Sans" panose="020B0606030504020204" pitchFamily="34" charset="0"/>
                <a:cs typeface="Open Sans" panose="020B0606030504020204" pitchFamily="34" charset="0"/>
              </a:rPr>
              <a:t>at a regional </a:t>
            </a:r>
            <a:r>
              <a:rPr lang="de-DE" b="1" cap="small" dirty="0" err="1">
                <a:latin typeface="Avenir Next Medium" panose="020B0503020202020204" pitchFamily="34" charset="0"/>
                <a:ea typeface="Open Sans" panose="020B0606030504020204" pitchFamily="34" charset="0"/>
                <a:cs typeface="Open Sans" panose="020B0606030504020204" pitchFamily="34" charset="0"/>
              </a:rPr>
              <a:t>level</a:t>
            </a:r>
            <a:r>
              <a:rPr lang="de-DE" b="1" cap="small" dirty="0">
                <a:latin typeface="Avenir Next Medium" panose="020B0503020202020204" pitchFamily="34" charset="0"/>
                <a:ea typeface="Open Sans" panose="020B0606030504020204" pitchFamily="34" charset="0"/>
                <a:cs typeface="Open Sans" panose="020B0606030504020204" pitchFamily="34" charset="0"/>
              </a:rPr>
              <a:t>?</a:t>
            </a:r>
            <a:endParaRPr lang="de-DE" sz="3600" b="1" dirty="0">
              <a:solidFill>
                <a:schemeClr val="tx1"/>
              </a:solidFill>
              <a:latin typeface="Avenir Next Medium" panose="020B0503020202020204" pitchFamily="34" charset="0"/>
              <a:ea typeface="Open Sans" panose="020B0606030504020204" pitchFamily="34" charset="0"/>
              <a:cs typeface="Open Sans" panose="020B0606030504020204" pitchFamily="34" charset="0"/>
            </a:endParaRPr>
          </a:p>
        </p:txBody>
      </p:sp>
      <p:sp>
        <p:nvSpPr>
          <p:cNvPr id="3" name="Espace réservé du contenu 2">
            <a:extLst>
              <a:ext uri="{FF2B5EF4-FFF2-40B4-BE49-F238E27FC236}">
                <a16:creationId xmlns:a16="http://schemas.microsoft.com/office/drawing/2014/main" id="{F1F82B69-22B1-FB4B-B28D-7634EEFA8B50}"/>
              </a:ext>
            </a:extLst>
          </p:cNvPr>
          <p:cNvSpPr>
            <a:spLocks noGrp="1"/>
          </p:cNvSpPr>
          <p:nvPr>
            <p:ph idx="1"/>
          </p:nvPr>
        </p:nvSpPr>
        <p:spPr/>
        <p:txBody>
          <a:bodyPr anchor="ctr">
            <a:normAutofit/>
          </a:bodyPr>
          <a:lstStyle/>
          <a:p>
            <a:pPr algn="just"/>
            <a:r>
              <a:rPr lang="de-DE" sz="2400" dirty="0" err="1">
                <a:latin typeface="Avenir Next" panose="020B0503020202020204" pitchFamily="34" charset="0"/>
                <a:ea typeface="Open Sans" panose="020B0606030504020204" pitchFamily="34" charset="0"/>
                <a:cs typeface="Open Sans" panose="020B0606030504020204" pitchFamily="34" charset="0"/>
              </a:rPr>
              <a:t>During</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the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following</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exercise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we</a:t>
            </a:r>
            <a:r>
              <a:rPr lang="de-DE" sz="2400" dirty="0">
                <a:latin typeface="Avenir Next" panose="020B0503020202020204" pitchFamily="34" charset="0"/>
                <a:ea typeface="Open Sans" panose="020B0606030504020204" pitchFamily="34" charset="0"/>
                <a:cs typeface="Open Sans" panose="020B0606030504020204" pitchFamily="34" charset="0"/>
              </a:rPr>
              <a:t> will </a:t>
            </a:r>
            <a:r>
              <a:rPr lang="de-DE" sz="2400" dirty="0" err="1">
                <a:latin typeface="Avenir Next" panose="020B0503020202020204" pitchFamily="34" charset="0"/>
                <a:ea typeface="Open Sans" panose="020B0606030504020204" pitchFamily="34" charset="0"/>
                <a:cs typeface="Open Sans" panose="020B0606030504020204" pitchFamily="34" charset="0"/>
              </a:rPr>
              <a:t>have</a:t>
            </a:r>
            <a:r>
              <a:rPr lang="de-DE" sz="2400" dirty="0">
                <a:latin typeface="Avenir Next" panose="020B0503020202020204" pitchFamily="34" charset="0"/>
                <a:ea typeface="Open Sans" panose="020B0606030504020204" pitchFamily="34" charset="0"/>
                <a:cs typeface="Open Sans" panose="020B0606030504020204" pitchFamily="34" charset="0"/>
              </a:rPr>
              <a:t> a </a:t>
            </a:r>
            <a:r>
              <a:rPr lang="de-DE" sz="2400" dirty="0" err="1">
                <a:latin typeface="Avenir Next" panose="020B0503020202020204" pitchFamily="34" charset="0"/>
                <a:ea typeface="Open Sans" panose="020B0606030504020204" pitchFamily="34" charset="0"/>
                <a:cs typeface="Open Sans" panose="020B0606030504020204" pitchFamily="34" charset="0"/>
              </a:rPr>
              <a:t>closer</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look</a:t>
            </a:r>
            <a:r>
              <a:rPr lang="de-DE" sz="2400" dirty="0">
                <a:latin typeface="Avenir Next" panose="020B0503020202020204" pitchFamily="34" charset="0"/>
                <a:ea typeface="Open Sans" panose="020B0606030504020204" pitchFamily="34" charset="0"/>
                <a:cs typeface="Open Sans" panose="020B0606030504020204" pitchFamily="34" charset="0"/>
              </a:rPr>
              <a:t> at </a:t>
            </a:r>
            <a:r>
              <a:rPr lang="de-DE" sz="2400" dirty="0" err="1">
                <a:latin typeface="Avenir Next" panose="020B0503020202020204" pitchFamily="34" charset="0"/>
                <a:ea typeface="Open Sans" panose="020B0606030504020204" pitchFamily="34" charset="0"/>
                <a:cs typeface="Open Sans" panose="020B0606030504020204" pitchFamily="34" charset="0"/>
              </a:rPr>
              <a:t>the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implementation</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of</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political</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objectives</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of</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the</a:t>
            </a:r>
            <a:r>
              <a:rPr lang="de-DE" sz="2400" dirty="0">
                <a:latin typeface="Avenir Next" panose="020B0503020202020204" pitchFamily="34" charset="0"/>
                <a:ea typeface="Open Sans" panose="020B0606030504020204" pitchFamily="34" charset="0"/>
                <a:cs typeface="Open Sans" panose="020B0606030504020204" pitchFamily="34" charset="0"/>
              </a:rPr>
              <a:t> European </a:t>
            </a:r>
            <a:r>
              <a:rPr lang="de-DE" sz="2400" dirty="0" err="1">
                <a:latin typeface="Avenir Next" panose="020B0503020202020204" pitchFamily="34" charset="0"/>
                <a:ea typeface="Open Sans" panose="020B0606030504020204" pitchFamily="34" charset="0"/>
                <a:cs typeface="Open Sans" panose="020B0606030504020204" pitchFamily="34" charset="0"/>
              </a:rPr>
              <a:t>Commission</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through</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Cohesion</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policy</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by</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using</a:t>
            </a:r>
            <a:r>
              <a:rPr lang="de-DE" sz="2400" dirty="0">
                <a:latin typeface="Avenir Next" panose="020B0503020202020204" pitchFamily="34" charset="0"/>
                <a:ea typeface="Open Sans" panose="020B0606030504020204" pitchFamily="34" charset="0"/>
                <a:cs typeface="Open Sans" panose="020B0606030504020204" pitchFamily="34" charset="0"/>
              </a:rPr>
              <a:t> a </a:t>
            </a:r>
            <a:r>
              <a:rPr lang="de-DE" sz="2400" dirty="0" err="1">
                <a:latin typeface="Avenir Next" panose="020B0503020202020204" pitchFamily="34" charset="0"/>
                <a:ea typeface="Open Sans" panose="020B0606030504020204" pitchFamily="34" charset="0"/>
                <a:cs typeface="Open Sans" panose="020B0606030504020204" pitchFamily="34" charset="0"/>
              </a:rPr>
              <a:t>methode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called</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jigsaw</a:t>
            </a:r>
            <a:r>
              <a:rPr lang="de-DE" sz="2400" dirty="0">
                <a:latin typeface="Avenir Next" panose="020B0503020202020204" pitchFamily="34" charset="0"/>
                <a:ea typeface="Open Sans" panose="020B0606030504020204" pitchFamily="34" charset="0"/>
                <a:cs typeface="Open Sans" panose="020B0606030504020204" pitchFamily="34" charset="0"/>
              </a:rPr>
              <a:t> puzzle“</a:t>
            </a:r>
          </a:p>
        </p:txBody>
      </p:sp>
      <p:pic>
        <p:nvPicPr>
          <p:cNvPr id="5" name="Grafik 4">
            <a:extLst>
              <a:ext uri="{FF2B5EF4-FFF2-40B4-BE49-F238E27FC236}">
                <a16:creationId xmlns:a16="http://schemas.microsoft.com/office/drawing/2014/main" id="{59D93120-32E2-853E-7753-41D224D1B002}"/>
              </a:ext>
            </a:extLst>
          </p:cNvPr>
          <p:cNvPicPr>
            <a:picLocks noChangeAspect="1"/>
          </p:cNvPicPr>
          <p:nvPr/>
        </p:nvPicPr>
        <p:blipFill>
          <a:blip r:embed="rId2"/>
          <a:stretch>
            <a:fillRect/>
          </a:stretch>
        </p:blipFill>
        <p:spPr>
          <a:xfrm>
            <a:off x="0" y="6240754"/>
            <a:ext cx="1255776" cy="617246"/>
          </a:xfrm>
          <a:prstGeom prst="rect">
            <a:avLst/>
          </a:prstGeom>
        </p:spPr>
      </p:pic>
      <p:pic>
        <p:nvPicPr>
          <p:cNvPr id="7" name="Grafik 6">
            <a:extLst>
              <a:ext uri="{FF2B5EF4-FFF2-40B4-BE49-F238E27FC236}">
                <a16:creationId xmlns:a16="http://schemas.microsoft.com/office/drawing/2014/main" id="{E6520377-625C-35BC-884E-A5BBEEADDB9A}"/>
              </a:ext>
            </a:extLst>
          </p:cNvPr>
          <p:cNvPicPr>
            <a:picLocks noChangeAspect="1"/>
          </p:cNvPicPr>
          <p:nvPr/>
        </p:nvPicPr>
        <p:blipFill>
          <a:blip r:embed="rId3"/>
          <a:stretch>
            <a:fillRect/>
          </a:stretch>
        </p:blipFill>
        <p:spPr>
          <a:xfrm>
            <a:off x="9310702" y="6240754"/>
            <a:ext cx="2881298" cy="603946"/>
          </a:xfrm>
          <a:prstGeom prst="rect">
            <a:avLst/>
          </a:prstGeom>
        </p:spPr>
      </p:pic>
      <p:pic>
        <p:nvPicPr>
          <p:cNvPr id="4" name="Grafik 3">
            <a:extLst>
              <a:ext uri="{FF2B5EF4-FFF2-40B4-BE49-F238E27FC236}">
                <a16:creationId xmlns:a16="http://schemas.microsoft.com/office/drawing/2014/main" id="{8EF6F242-7827-50D4-C59B-F42F0F32F1AC}"/>
              </a:ext>
            </a:extLst>
          </p:cNvPr>
          <p:cNvPicPr>
            <a:picLocks noChangeAspect="1"/>
          </p:cNvPicPr>
          <p:nvPr/>
        </p:nvPicPr>
        <p:blipFill>
          <a:blip r:embed="rId4"/>
          <a:stretch>
            <a:fillRect/>
          </a:stretch>
        </p:blipFill>
        <p:spPr>
          <a:xfrm>
            <a:off x="9310702" y="26177"/>
            <a:ext cx="2834147" cy="1309719"/>
          </a:xfrm>
          <a:prstGeom prst="rect">
            <a:avLst/>
          </a:prstGeom>
        </p:spPr>
      </p:pic>
    </p:spTree>
    <p:extLst>
      <p:ext uri="{BB962C8B-B14F-4D97-AF65-F5344CB8AC3E}">
        <p14:creationId xmlns:p14="http://schemas.microsoft.com/office/powerpoint/2010/main" val="1923485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654328-6D88-4747-9100-2D147347B32D}"/>
              </a:ext>
            </a:extLst>
          </p:cNvPr>
          <p:cNvSpPr>
            <a:spLocks noGrp="1"/>
          </p:cNvSpPr>
          <p:nvPr>
            <p:ph type="title"/>
          </p:nvPr>
        </p:nvSpPr>
        <p:spPr>
          <a:xfrm>
            <a:off x="-3050894" y="284277"/>
            <a:ext cx="10515600" cy="1325563"/>
          </a:xfrm>
        </p:spPr>
        <p:txBody>
          <a:bodyPr>
            <a:normAutofit/>
          </a:bodyPr>
          <a:lstStyle/>
          <a:p>
            <a:pPr algn="r"/>
            <a:r>
              <a:rPr lang="de-DE" b="1" cap="small" dirty="0">
                <a:latin typeface="Avenir Next Medium" panose="020B0503020202020204" pitchFamily="34" charset="0"/>
                <a:ea typeface="Open Sans" panose="020B0606030504020204" pitchFamily="34" charset="0"/>
                <a:cs typeface="Open Sans" panose="020B0606030504020204" pitchFamily="34" charset="0"/>
              </a:rPr>
              <a:t>Jigsaw puzzle - </a:t>
            </a:r>
            <a:r>
              <a:rPr lang="de-DE" b="1" cap="small" dirty="0" err="1">
                <a:latin typeface="Avenir Next Medium" panose="020B0503020202020204" pitchFamily="34" charset="0"/>
                <a:ea typeface="Open Sans" panose="020B0606030504020204" pitchFamily="34" charset="0"/>
                <a:cs typeface="Open Sans" panose="020B0606030504020204" pitchFamily="34" charset="0"/>
              </a:rPr>
              <a:t>instructions</a:t>
            </a:r>
            <a:endParaRPr lang="de-DE" sz="3600" b="1" dirty="0">
              <a:solidFill>
                <a:schemeClr val="tx1"/>
              </a:solidFill>
              <a:latin typeface="Avenir Next Medium" panose="020B0503020202020204" pitchFamily="34" charset="0"/>
              <a:ea typeface="Open Sans" panose="020B0606030504020204" pitchFamily="34" charset="0"/>
              <a:cs typeface="Open Sans" panose="020B0606030504020204" pitchFamily="34" charset="0"/>
            </a:endParaRPr>
          </a:p>
        </p:txBody>
      </p:sp>
      <p:pic>
        <p:nvPicPr>
          <p:cNvPr id="5" name="Grafik 4">
            <a:extLst>
              <a:ext uri="{FF2B5EF4-FFF2-40B4-BE49-F238E27FC236}">
                <a16:creationId xmlns:a16="http://schemas.microsoft.com/office/drawing/2014/main" id="{59D93120-32E2-853E-7753-41D224D1B002}"/>
              </a:ext>
            </a:extLst>
          </p:cNvPr>
          <p:cNvPicPr>
            <a:picLocks noChangeAspect="1"/>
          </p:cNvPicPr>
          <p:nvPr/>
        </p:nvPicPr>
        <p:blipFill>
          <a:blip r:embed="rId3"/>
          <a:stretch>
            <a:fillRect/>
          </a:stretch>
        </p:blipFill>
        <p:spPr>
          <a:xfrm>
            <a:off x="0" y="6240754"/>
            <a:ext cx="1255776" cy="617246"/>
          </a:xfrm>
          <a:prstGeom prst="rect">
            <a:avLst/>
          </a:prstGeom>
        </p:spPr>
      </p:pic>
      <p:pic>
        <p:nvPicPr>
          <p:cNvPr id="7" name="Inhaltsplatzhalter 4">
            <a:extLst>
              <a:ext uri="{FF2B5EF4-FFF2-40B4-BE49-F238E27FC236}">
                <a16:creationId xmlns:a16="http://schemas.microsoft.com/office/drawing/2014/main" id="{61CF5B5F-33CC-E57E-9B84-8ED69140C16B}"/>
              </a:ext>
            </a:extLst>
          </p:cNvPr>
          <p:cNvPicPr>
            <a:picLocks noGrp="1" noChangeAspect="1"/>
          </p:cNvPicPr>
          <p:nvPr>
            <p:ph idx="1"/>
          </p:nvPr>
        </p:nvPicPr>
        <p:blipFill rotWithShape="1">
          <a:blip r:embed="rId4"/>
          <a:srcRect t="11089"/>
          <a:stretch/>
        </p:blipFill>
        <p:spPr>
          <a:xfrm>
            <a:off x="2672997" y="2343149"/>
            <a:ext cx="6411997" cy="4149725"/>
          </a:xfrm>
          <a:prstGeom prst="rect">
            <a:avLst/>
          </a:prstGeom>
        </p:spPr>
      </p:pic>
      <p:sp>
        <p:nvSpPr>
          <p:cNvPr id="3" name="Textfeld 2">
            <a:extLst>
              <a:ext uri="{FF2B5EF4-FFF2-40B4-BE49-F238E27FC236}">
                <a16:creationId xmlns:a16="http://schemas.microsoft.com/office/drawing/2014/main" id="{331EA95B-DF62-C420-23AC-C7F18FAF44C6}"/>
              </a:ext>
            </a:extLst>
          </p:cNvPr>
          <p:cNvSpPr txBox="1"/>
          <p:nvPr/>
        </p:nvSpPr>
        <p:spPr>
          <a:xfrm>
            <a:off x="2857500" y="1897380"/>
            <a:ext cx="6046470" cy="369332"/>
          </a:xfrm>
          <a:prstGeom prst="rect">
            <a:avLst/>
          </a:prstGeom>
          <a:noFill/>
        </p:spPr>
        <p:txBody>
          <a:bodyPr wrap="square" rtlCol="0">
            <a:spAutoFit/>
          </a:bodyPr>
          <a:lstStyle/>
          <a:p>
            <a:r>
              <a:rPr lang="de-DE" dirty="0">
                <a:latin typeface="Avenir Next" panose="020B0503020202020204" pitchFamily="34" charset="0"/>
              </a:rPr>
              <a:t>          Expert </a:t>
            </a:r>
            <a:r>
              <a:rPr lang="de-DE" dirty="0" err="1">
                <a:latin typeface="Avenir Next" panose="020B0503020202020204" pitchFamily="34" charset="0"/>
              </a:rPr>
              <a:t>groups</a:t>
            </a:r>
            <a:r>
              <a:rPr lang="de-DE" dirty="0">
                <a:latin typeface="Avenir Next" panose="020B0503020202020204" pitchFamily="34" charset="0"/>
              </a:rPr>
              <a:t>		              Core </a:t>
            </a:r>
            <a:r>
              <a:rPr lang="de-DE" dirty="0" err="1">
                <a:latin typeface="Avenir Next" panose="020B0503020202020204" pitchFamily="34" charset="0"/>
              </a:rPr>
              <a:t>groups</a:t>
            </a:r>
            <a:endParaRPr lang="de-DE" dirty="0">
              <a:latin typeface="Avenir Next" panose="020B0503020202020204" pitchFamily="34" charset="0"/>
            </a:endParaRPr>
          </a:p>
        </p:txBody>
      </p:sp>
      <p:sp>
        <p:nvSpPr>
          <p:cNvPr id="8" name="Textfeld 7">
            <a:extLst>
              <a:ext uri="{FF2B5EF4-FFF2-40B4-BE49-F238E27FC236}">
                <a16:creationId xmlns:a16="http://schemas.microsoft.com/office/drawing/2014/main" id="{E5881382-6C27-4E3C-628E-0FDFD6650DC0}"/>
              </a:ext>
            </a:extLst>
          </p:cNvPr>
          <p:cNvSpPr txBox="1"/>
          <p:nvPr/>
        </p:nvSpPr>
        <p:spPr>
          <a:xfrm>
            <a:off x="3865842" y="5726275"/>
            <a:ext cx="477662" cy="184666"/>
          </a:xfrm>
          <a:prstGeom prst="rect">
            <a:avLst/>
          </a:prstGeom>
          <a:solidFill>
            <a:srgbClr val="F06D81"/>
          </a:solidFill>
        </p:spPr>
        <p:txBody>
          <a:bodyPr wrap="square" rtlCol="0">
            <a:spAutoFit/>
          </a:bodyPr>
          <a:lstStyle/>
          <a:p>
            <a:r>
              <a:rPr lang="de-DE" sz="600" dirty="0"/>
              <a:t>Economy</a:t>
            </a:r>
          </a:p>
        </p:txBody>
      </p:sp>
      <p:sp>
        <p:nvSpPr>
          <p:cNvPr id="9" name="Textfeld 8">
            <a:extLst>
              <a:ext uri="{FF2B5EF4-FFF2-40B4-BE49-F238E27FC236}">
                <a16:creationId xmlns:a16="http://schemas.microsoft.com/office/drawing/2014/main" id="{1ED3817C-C46A-F257-92E7-03D26ADB1527}"/>
              </a:ext>
            </a:extLst>
          </p:cNvPr>
          <p:cNvSpPr txBox="1"/>
          <p:nvPr/>
        </p:nvSpPr>
        <p:spPr>
          <a:xfrm>
            <a:off x="4656375" y="5726275"/>
            <a:ext cx="592669" cy="184666"/>
          </a:xfrm>
          <a:prstGeom prst="rect">
            <a:avLst/>
          </a:prstGeom>
          <a:solidFill>
            <a:srgbClr val="7B93FE"/>
          </a:solidFill>
        </p:spPr>
        <p:txBody>
          <a:bodyPr wrap="square" rtlCol="0">
            <a:spAutoFit/>
          </a:bodyPr>
          <a:lstStyle/>
          <a:p>
            <a:r>
              <a:rPr lang="de-DE" sz="600" dirty="0" err="1"/>
              <a:t>Digitalization</a:t>
            </a:r>
            <a:endParaRPr lang="de-DE" sz="600" dirty="0"/>
          </a:p>
        </p:txBody>
      </p:sp>
      <p:sp>
        <p:nvSpPr>
          <p:cNvPr id="10" name="Textfeld 9">
            <a:extLst>
              <a:ext uri="{FF2B5EF4-FFF2-40B4-BE49-F238E27FC236}">
                <a16:creationId xmlns:a16="http://schemas.microsoft.com/office/drawing/2014/main" id="{65640AAA-E443-501B-BE5D-01E743E015CD}"/>
              </a:ext>
            </a:extLst>
          </p:cNvPr>
          <p:cNvSpPr txBox="1"/>
          <p:nvPr/>
        </p:nvSpPr>
        <p:spPr>
          <a:xfrm>
            <a:off x="2938438" y="5721013"/>
            <a:ext cx="560057" cy="184666"/>
          </a:xfrm>
          <a:prstGeom prst="rect">
            <a:avLst/>
          </a:prstGeom>
          <a:solidFill>
            <a:srgbClr val="D6F794"/>
          </a:solidFill>
        </p:spPr>
        <p:txBody>
          <a:bodyPr wrap="square" rtlCol="0">
            <a:spAutoFit/>
          </a:bodyPr>
          <a:lstStyle/>
          <a:p>
            <a:r>
              <a:rPr lang="de-DE" sz="600" dirty="0"/>
              <a:t>Green Deal</a:t>
            </a:r>
          </a:p>
        </p:txBody>
      </p:sp>
      <p:pic>
        <p:nvPicPr>
          <p:cNvPr id="11" name="Grafik 10">
            <a:extLst>
              <a:ext uri="{FF2B5EF4-FFF2-40B4-BE49-F238E27FC236}">
                <a16:creationId xmlns:a16="http://schemas.microsoft.com/office/drawing/2014/main" id="{488A5AA5-432D-D604-F956-B2535F7E20EA}"/>
              </a:ext>
            </a:extLst>
          </p:cNvPr>
          <p:cNvPicPr>
            <a:picLocks noChangeAspect="1"/>
          </p:cNvPicPr>
          <p:nvPr/>
        </p:nvPicPr>
        <p:blipFill>
          <a:blip r:embed="rId5"/>
          <a:stretch>
            <a:fillRect/>
          </a:stretch>
        </p:blipFill>
        <p:spPr>
          <a:xfrm>
            <a:off x="9310702" y="6240754"/>
            <a:ext cx="2881298" cy="603946"/>
          </a:xfrm>
          <a:prstGeom prst="rect">
            <a:avLst/>
          </a:prstGeom>
        </p:spPr>
      </p:pic>
      <p:pic>
        <p:nvPicPr>
          <p:cNvPr id="4" name="Grafik 3">
            <a:extLst>
              <a:ext uri="{FF2B5EF4-FFF2-40B4-BE49-F238E27FC236}">
                <a16:creationId xmlns:a16="http://schemas.microsoft.com/office/drawing/2014/main" id="{768F41AA-544E-34F2-0A2C-E12966177EEB}"/>
              </a:ext>
            </a:extLst>
          </p:cNvPr>
          <p:cNvPicPr>
            <a:picLocks noChangeAspect="1"/>
          </p:cNvPicPr>
          <p:nvPr/>
        </p:nvPicPr>
        <p:blipFill>
          <a:blip r:embed="rId6"/>
          <a:stretch>
            <a:fillRect/>
          </a:stretch>
        </p:blipFill>
        <p:spPr>
          <a:xfrm>
            <a:off x="9357853" y="0"/>
            <a:ext cx="2834147" cy="1309719"/>
          </a:xfrm>
          <a:prstGeom prst="rect">
            <a:avLst/>
          </a:prstGeom>
        </p:spPr>
      </p:pic>
    </p:spTree>
    <p:extLst>
      <p:ext uri="{BB962C8B-B14F-4D97-AF65-F5344CB8AC3E}">
        <p14:creationId xmlns:p14="http://schemas.microsoft.com/office/powerpoint/2010/main" val="421125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654328-6D88-4747-9100-2D147347B32D}"/>
              </a:ext>
            </a:extLst>
          </p:cNvPr>
          <p:cNvSpPr>
            <a:spLocks noGrp="1"/>
          </p:cNvSpPr>
          <p:nvPr>
            <p:ph type="title"/>
          </p:nvPr>
        </p:nvSpPr>
        <p:spPr>
          <a:xfrm>
            <a:off x="-6534873" y="18255"/>
            <a:ext cx="10515600" cy="1325563"/>
          </a:xfrm>
        </p:spPr>
        <p:txBody>
          <a:bodyPr>
            <a:normAutofit/>
          </a:bodyPr>
          <a:lstStyle/>
          <a:p>
            <a:pPr algn="r"/>
            <a:r>
              <a:rPr lang="de-DE" b="1" cap="small" dirty="0">
                <a:latin typeface="Avenir Next Medium" panose="020B0503020202020204" pitchFamily="34" charset="0"/>
                <a:ea typeface="Open Sans" panose="020B0606030504020204" pitchFamily="34" charset="0"/>
                <a:cs typeface="Open Sans" panose="020B0606030504020204" pitchFamily="34" charset="0"/>
              </a:rPr>
              <a:t>Expert </a:t>
            </a:r>
            <a:r>
              <a:rPr lang="de-DE" b="1" cap="small" dirty="0" err="1">
                <a:latin typeface="Avenir Next Medium" panose="020B0503020202020204" pitchFamily="34" charset="0"/>
                <a:ea typeface="Open Sans" panose="020B0606030504020204" pitchFamily="34" charset="0"/>
                <a:cs typeface="Open Sans" panose="020B0606030504020204" pitchFamily="34" charset="0"/>
              </a:rPr>
              <a:t>groups</a:t>
            </a:r>
            <a:endParaRPr lang="de-DE" sz="3600" b="1" dirty="0">
              <a:solidFill>
                <a:schemeClr val="tx1"/>
              </a:solidFill>
              <a:latin typeface="Avenir Next Medium" panose="020B0503020202020204" pitchFamily="34" charset="0"/>
              <a:ea typeface="Open Sans" panose="020B0606030504020204" pitchFamily="34" charset="0"/>
              <a:cs typeface="Open Sans" panose="020B0606030504020204" pitchFamily="34" charset="0"/>
            </a:endParaRPr>
          </a:p>
        </p:txBody>
      </p:sp>
      <p:sp>
        <p:nvSpPr>
          <p:cNvPr id="3" name="Espace réservé du contenu 2">
            <a:extLst>
              <a:ext uri="{FF2B5EF4-FFF2-40B4-BE49-F238E27FC236}">
                <a16:creationId xmlns:a16="http://schemas.microsoft.com/office/drawing/2014/main" id="{F1F82B69-22B1-FB4B-B28D-7634EEFA8B50}"/>
              </a:ext>
            </a:extLst>
          </p:cNvPr>
          <p:cNvSpPr>
            <a:spLocks noGrp="1"/>
          </p:cNvSpPr>
          <p:nvPr>
            <p:ph idx="1"/>
          </p:nvPr>
        </p:nvSpPr>
        <p:spPr/>
        <p:txBody>
          <a:bodyPr anchor="ctr">
            <a:normAutofit fontScale="92500" lnSpcReduction="20000"/>
          </a:bodyPr>
          <a:lstStyle/>
          <a:p>
            <a:pPr marL="0" indent="0" algn="just">
              <a:buNone/>
            </a:pPr>
            <a:r>
              <a:rPr lang="de-DE" sz="2400" u="sng" dirty="0" err="1">
                <a:latin typeface="Avenir Next" panose="020B0503020202020204" pitchFamily="34" charset="0"/>
                <a:ea typeface="Open Sans" panose="020B0606030504020204" pitchFamily="34" charset="0"/>
                <a:cs typeface="Open Sans" panose="020B0606030504020204" pitchFamily="34" charset="0"/>
              </a:rPr>
              <a:t>Overview</a:t>
            </a:r>
            <a:r>
              <a:rPr lang="de-DE" sz="2400" u="sng" dirty="0">
                <a:latin typeface="Avenir Next" panose="020B0503020202020204" pitchFamily="34" charset="0"/>
                <a:ea typeface="Open Sans" panose="020B0606030504020204" pitchFamily="34" charset="0"/>
                <a:cs typeface="Open Sans" panose="020B0606030504020204" pitchFamily="34" charset="0"/>
              </a:rPr>
              <a:t>:</a:t>
            </a:r>
          </a:p>
          <a:p>
            <a:pPr algn="just"/>
            <a:r>
              <a:rPr lang="de-DE" sz="2400" dirty="0" err="1">
                <a:latin typeface="Avenir Next" panose="020B0503020202020204" pitchFamily="34" charset="0"/>
                <a:ea typeface="Open Sans" panose="020B0606030504020204" pitchFamily="34" charset="0"/>
                <a:cs typeface="Open Sans" panose="020B0606030504020204" pitchFamily="34" charset="0"/>
              </a:rPr>
              <a:t>What‘s</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your</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topic</a:t>
            </a:r>
            <a:r>
              <a:rPr lang="de-DE" sz="2400" dirty="0">
                <a:latin typeface="Avenir Next" panose="020B0503020202020204" pitchFamily="34" charset="0"/>
                <a:ea typeface="Open Sans" panose="020B0606030504020204" pitchFamily="34" charset="0"/>
                <a:cs typeface="Open Sans" panose="020B0606030504020204" pitchFamily="34" charset="0"/>
              </a:rPr>
              <a:t>?</a:t>
            </a:r>
          </a:p>
          <a:p>
            <a:pPr algn="just"/>
            <a:r>
              <a:rPr lang="de-DE" sz="2400" dirty="0" err="1">
                <a:latin typeface="Avenir Next" panose="020B0503020202020204" pitchFamily="34" charset="0"/>
                <a:ea typeface="Open Sans" panose="020B0606030504020204" pitchFamily="34" charset="0"/>
                <a:cs typeface="Open Sans" panose="020B0606030504020204" pitchFamily="34" charset="0"/>
              </a:rPr>
              <a:t>What</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objectives</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does</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the</a:t>
            </a:r>
            <a:r>
              <a:rPr lang="de-DE" sz="2400" dirty="0">
                <a:latin typeface="Avenir Next" panose="020B0503020202020204" pitchFamily="34" charset="0"/>
                <a:ea typeface="Open Sans" panose="020B0606030504020204" pitchFamily="34" charset="0"/>
                <a:cs typeface="Open Sans" panose="020B0606030504020204" pitchFamily="34" charset="0"/>
              </a:rPr>
              <a:t> EU </a:t>
            </a:r>
            <a:r>
              <a:rPr lang="de-DE" sz="2400" dirty="0" err="1">
                <a:latin typeface="Avenir Next" panose="020B0503020202020204" pitchFamily="34" charset="0"/>
                <a:ea typeface="Open Sans" panose="020B0606030504020204" pitchFamily="34" charset="0"/>
                <a:cs typeface="Open Sans" panose="020B0606030504020204" pitchFamily="34" charset="0"/>
              </a:rPr>
              <a:t>Commission</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set</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for</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your</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topic</a:t>
            </a:r>
            <a:r>
              <a:rPr lang="de-DE" sz="2400" dirty="0">
                <a:latin typeface="Avenir Next" panose="020B0503020202020204" pitchFamily="34" charset="0"/>
                <a:ea typeface="Open Sans" panose="020B0606030504020204" pitchFamily="34" charset="0"/>
                <a:cs typeface="Open Sans" panose="020B0606030504020204" pitchFamily="34" charset="0"/>
              </a:rPr>
              <a:t>?</a:t>
            </a:r>
          </a:p>
          <a:p>
            <a:pPr algn="just"/>
            <a:r>
              <a:rPr lang="de-DE" sz="2400" dirty="0" err="1">
                <a:latin typeface="Avenir Next" panose="020B0503020202020204" pitchFamily="34" charset="0"/>
                <a:ea typeface="Open Sans" panose="020B0606030504020204" pitchFamily="34" charset="0"/>
                <a:cs typeface="Open Sans" panose="020B0606030504020204" pitchFamily="34" charset="0"/>
              </a:rPr>
              <a:t>How</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are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these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goals</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going</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to</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be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implemented</a:t>
            </a:r>
            <a:r>
              <a:rPr lang="de-DE" sz="2400" dirty="0">
                <a:latin typeface="Avenir Next" panose="020B0503020202020204" pitchFamily="34" charset="0"/>
                <a:ea typeface="Open Sans" panose="020B0606030504020204" pitchFamily="34" charset="0"/>
                <a:cs typeface="Open Sans" panose="020B0606030504020204" pitchFamily="34" charset="0"/>
              </a:rPr>
              <a:t>? Can </a:t>
            </a:r>
            <a:r>
              <a:rPr lang="de-DE" sz="2400" dirty="0" err="1">
                <a:latin typeface="Avenir Next" panose="020B0503020202020204" pitchFamily="34" charset="0"/>
                <a:ea typeface="Open Sans" panose="020B0606030504020204" pitchFamily="34" charset="0"/>
                <a:cs typeface="Open Sans" panose="020B0606030504020204" pitchFamily="34" charset="0"/>
              </a:rPr>
              <a:t>you</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think</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of</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any</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other</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possibilities</a:t>
            </a:r>
            <a:r>
              <a:rPr lang="de-DE" sz="2400" dirty="0">
                <a:latin typeface="Avenir Next" panose="020B0503020202020204" pitchFamily="34" charset="0"/>
                <a:ea typeface="Open Sans" panose="020B0606030504020204" pitchFamily="34" charset="0"/>
                <a:cs typeface="Open Sans" panose="020B0606030504020204" pitchFamily="34" charset="0"/>
              </a:rPr>
              <a:t>?</a:t>
            </a:r>
          </a:p>
          <a:p>
            <a:pPr algn="just"/>
            <a:endParaRPr lang="de-DE" sz="2400" dirty="0">
              <a:latin typeface="Avenir Next" panose="020B0503020202020204" pitchFamily="34" charset="0"/>
              <a:ea typeface="Open Sans" panose="020B0606030504020204" pitchFamily="34" charset="0"/>
              <a:cs typeface="Open Sans" panose="020B0606030504020204" pitchFamily="34" charset="0"/>
            </a:endParaRPr>
          </a:p>
          <a:p>
            <a:pPr marL="0" indent="0" algn="just">
              <a:buNone/>
            </a:pPr>
            <a:r>
              <a:rPr lang="de-DE" sz="2400" u="sng" dirty="0">
                <a:latin typeface="Avenir Next" panose="020B0503020202020204" pitchFamily="34" charset="0"/>
                <a:ea typeface="Open Sans" panose="020B0606030504020204" pitchFamily="34" charset="0"/>
                <a:cs typeface="Open Sans" panose="020B0606030504020204" pitchFamily="34" charset="0"/>
              </a:rPr>
              <a:t>Connection:</a:t>
            </a:r>
          </a:p>
          <a:p>
            <a:pPr algn="just"/>
            <a:r>
              <a:rPr lang="de-DE" sz="2400" dirty="0">
                <a:latin typeface="Avenir Next" panose="020B0503020202020204" pitchFamily="34" charset="0"/>
                <a:ea typeface="Open Sans" panose="020B0606030504020204" pitchFamily="34" charset="0"/>
                <a:cs typeface="Open Sans" panose="020B0606030504020204" pitchFamily="34" charset="0"/>
              </a:rPr>
              <a:t>Are </a:t>
            </a:r>
            <a:r>
              <a:rPr lang="de-DE" sz="2400" dirty="0" err="1">
                <a:latin typeface="Avenir Next" panose="020B0503020202020204" pitchFamily="34" charset="0"/>
                <a:ea typeface="Open Sans" panose="020B0606030504020204" pitchFamily="34" charset="0"/>
                <a:cs typeface="Open Sans" panose="020B0606030504020204" pitchFamily="34" charset="0"/>
              </a:rPr>
              <a:t>there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any</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examples</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to</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show</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how</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objectives</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of</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the</a:t>
            </a:r>
            <a:r>
              <a:rPr lang="de-DE" sz="2400" dirty="0">
                <a:latin typeface="Avenir Next" panose="020B0503020202020204" pitchFamily="34" charset="0"/>
                <a:ea typeface="Open Sans" panose="020B0606030504020204" pitchFamily="34" charset="0"/>
                <a:cs typeface="Open Sans" panose="020B0606030504020204" pitchFamily="34" charset="0"/>
              </a:rPr>
              <a:t> COM </a:t>
            </a:r>
            <a:r>
              <a:rPr lang="de-DE" sz="2400" dirty="0" err="1">
                <a:latin typeface="Avenir Next" panose="020B0503020202020204" pitchFamily="34" charset="0"/>
                <a:ea typeface="Open Sans" panose="020B0606030504020204" pitchFamily="34" charset="0"/>
                <a:cs typeface="Open Sans" panose="020B0606030504020204" pitchFamily="34" charset="0"/>
              </a:rPr>
              <a:t>are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implemented</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locally</a:t>
            </a:r>
            <a:r>
              <a:rPr lang="de-DE" sz="2400" dirty="0">
                <a:latin typeface="Avenir Next" panose="020B0503020202020204" pitchFamily="34" charset="0"/>
                <a:ea typeface="Open Sans" panose="020B0606030504020204" pitchFamily="34" charset="0"/>
                <a:cs typeface="Open Sans" panose="020B0606030504020204" pitchFamily="34" charset="0"/>
              </a:rPr>
              <a:t>? </a:t>
            </a:r>
          </a:p>
          <a:p>
            <a:pPr lvl="1" algn="just"/>
            <a:r>
              <a:rPr lang="de-DE" sz="1600" dirty="0">
                <a:latin typeface="Avenir Next" panose="020B0503020202020204" pitchFamily="34" charset="0"/>
                <a:ea typeface="Open Sans" panose="020B0606030504020204" pitchFamily="34" charset="0"/>
                <a:cs typeface="Open Sans" panose="020B0606030504020204" pitchFamily="34" charset="0"/>
              </a:rPr>
              <a:t>Draw a </a:t>
            </a:r>
            <a:r>
              <a:rPr lang="de-DE" sz="1600" dirty="0" err="1">
                <a:latin typeface="Avenir Next" panose="020B0503020202020204" pitchFamily="34" charset="0"/>
                <a:ea typeface="Open Sans" panose="020B0606030504020204" pitchFamily="34" charset="0"/>
                <a:cs typeface="Open Sans" panose="020B0606030504020204" pitchFamily="34" charset="0"/>
              </a:rPr>
              <a:t>connection</a:t>
            </a:r>
            <a:r>
              <a:rPr lang="de-DE" sz="1600" dirty="0">
                <a:latin typeface="Avenir Next" panose="020B0503020202020204" pitchFamily="34" charset="0"/>
                <a:ea typeface="Open Sans" panose="020B0606030504020204" pitchFamily="34" charset="0"/>
                <a:cs typeface="Open Sans" panose="020B0606030504020204" pitchFamily="34" charset="0"/>
              </a:rPr>
              <a:t> </a:t>
            </a:r>
            <a:r>
              <a:rPr lang="de-DE" sz="1600" dirty="0" err="1">
                <a:latin typeface="Avenir Next" panose="020B0503020202020204" pitchFamily="34" charset="0"/>
                <a:ea typeface="Open Sans" panose="020B0606030504020204" pitchFamily="34" charset="0"/>
                <a:cs typeface="Open Sans" panose="020B0606030504020204" pitchFamily="34" charset="0"/>
              </a:rPr>
              <a:t>between</a:t>
            </a:r>
            <a:r>
              <a:rPr lang="de-DE" sz="1600" dirty="0">
                <a:latin typeface="Avenir Next" panose="020B0503020202020204" pitchFamily="34" charset="0"/>
                <a:ea typeface="Open Sans" panose="020B0606030504020204" pitchFamily="34" charset="0"/>
                <a:cs typeface="Open Sans" panose="020B0606030504020204" pitchFamily="34" charset="0"/>
              </a:rPr>
              <a:t> </a:t>
            </a:r>
            <a:r>
              <a:rPr lang="de-DE" sz="1600" dirty="0" err="1">
                <a:latin typeface="Avenir Next" panose="020B0503020202020204" pitchFamily="34" charset="0"/>
                <a:ea typeface="Open Sans" panose="020B0606030504020204" pitchFamily="34" charset="0"/>
                <a:cs typeface="Open Sans" panose="020B0606030504020204" pitchFamily="34" charset="0"/>
              </a:rPr>
              <a:t>the</a:t>
            </a:r>
            <a:r>
              <a:rPr lang="de-DE" sz="1600" dirty="0">
                <a:latin typeface="Avenir Next" panose="020B0503020202020204" pitchFamily="34" charset="0"/>
                <a:ea typeface="Open Sans" panose="020B0606030504020204" pitchFamily="34" charset="0"/>
                <a:cs typeface="Open Sans" panose="020B0606030504020204" pitchFamily="34" charset="0"/>
              </a:rPr>
              <a:t> </a:t>
            </a:r>
            <a:r>
              <a:rPr lang="de-DE" sz="1600" dirty="0" err="1">
                <a:latin typeface="Avenir Next" panose="020B0503020202020204" pitchFamily="34" charset="0"/>
                <a:ea typeface="Open Sans" panose="020B0606030504020204" pitchFamily="34" charset="0"/>
                <a:cs typeface="Open Sans" panose="020B0606030504020204" pitchFamily="34" charset="0"/>
              </a:rPr>
              <a:t>objectives</a:t>
            </a:r>
            <a:r>
              <a:rPr lang="de-DE" sz="1600" dirty="0">
                <a:latin typeface="Avenir Next" panose="020B0503020202020204" pitchFamily="34" charset="0"/>
                <a:ea typeface="Open Sans" panose="020B0606030504020204" pitchFamily="34" charset="0"/>
                <a:cs typeface="Open Sans" panose="020B0606030504020204" pitchFamily="34" charset="0"/>
              </a:rPr>
              <a:t> </a:t>
            </a:r>
            <a:r>
              <a:rPr lang="de-DE" sz="1600" dirty="0" err="1">
                <a:latin typeface="Avenir Next" panose="020B0503020202020204" pitchFamily="34" charset="0"/>
                <a:ea typeface="Open Sans" panose="020B0606030504020204" pitchFamily="34" charset="0"/>
                <a:cs typeface="Open Sans" panose="020B0606030504020204" pitchFamily="34" charset="0"/>
              </a:rPr>
              <a:t>of</a:t>
            </a:r>
            <a:r>
              <a:rPr lang="de-DE" sz="1600" dirty="0">
                <a:latin typeface="Avenir Next" panose="020B0503020202020204" pitchFamily="34" charset="0"/>
                <a:ea typeface="Open Sans" panose="020B0606030504020204" pitchFamily="34" charset="0"/>
                <a:cs typeface="Open Sans" panose="020B0606030504020204" pitchFamily="34" charset="0"/>
              </a:rPr>
              <a:t> </a:t>
            </a:r>
            <a:r>
              <a:rPr lang="de-DE" sz="1600" dirty="0" err="1">
                <a:latin typeface="Avenir Next" panose="020B0503020202020204" pitchFamily="34" charset="0"/>
                <a:ea typeface="Open Sans" panose="020B0606030504020204" pitchFamily="34" charset="0"/>
                <a:cs typeface="Open Sans" panose="020B0606030504020204" pitchFamily="34" charset="0"/>
              </a:rPr>
              <a:t>the</a:t>
            </a:r>
            <a:r>
              <a:rPr lang="de-DE" sz="1600" dirty="0">
                <a:latin typeface="Avenir Next" panose="020B0503020202020204" pitchFamily="34" charset="0"/>
                <a:ea typeface="Open Sans" panose="020B0606030504020204" pitchFamily="34" charset="0"/>
                <a:cs typeface="Open Sans" panose="020B0606030504020204" pitchFamily="34" charset="0"/>
              </a:rPr>
              <a:t> COM and </a:t>
            </a:r>
            <a:r>
              <a:rPr lang="de-DE" sz="1600" dirty="0" err="1">
                <a:latin typeface="Avenir Next" panose="020B0503020202020204" pitchFamily="34" charset="0"/>
                <a:ea typeface="Open Sans" panose="020B0606030504020204" pitchFamily="34" charset="0"/>
                <a:cs typeface="Open Sans" panose="020B0606030504020204" pitchFamily="34" charset="0"/>
              </a:rPr>
              <a:t>the</a:t>
            </a:r>
            <a:r>
              <a:rPr lang="de-DE" sz="1600" dirty="0">
                <a:latin typeface="Avenir Next" panose="020B0503020202020204" pitchFamily="34" charset="0"/>
                <a:ea typeface="Open Sans" panose="020B0606030504020204" pitchFamily="34" charset="0"/>
                <a:cs typeface="Open Sans" panose="020B0606030504020204" pitchFamily="34" charset="0"/>
              </a:rPr>
              <a:t> </a:t>
            </a:r>
            <a:r>
              <a:rPr lang="de-DE" sz="1600" dirty="0" err="1">
                <a:latin typeface="Avenir Next" panose="020B0503020202020204" pitchFamily="34" charset="0"/>
                <a:ea typeface="Open Sans" panose="020B0606030504020204" pitchFamily="34" charset="0"/>
                <a:cs typeface="Open Sans" panose="020B0606030504020204" pitchFamily="34" charset="0"/>
              </a:rPr>
              <a:t>projects</a:t>
            </a:r>
            <a:r>
              <a:rPr lang="de-DE" sz="1600" dirty="0">
                <a:latin typeface="Avenir Next" panose="020B0503020202020204" pitchFamily="34" charset="0"/>
                <a:ea typeface="Open Sans" panose="020B0606030504020204" pitchFamily="34" charset="0"/>
                <a:cs typeface="Open Sans" panose="020B0606030504020204" pitchFamily="34" charset="0"/>
              </a:rPr>
              <a:t> </a:t>
            </a:r>
            <a:r>
              <a:rPr lang="de-DE" sz="1600" dirty="0" err="1">
                <a:latin typeface="Avenir Next" panose="020B0503020202020204" pitchFamily="34" charset="0"/>
                <a:ea typeface="Open Sans" panose="020B0606030504020204" pitchFamily="34" charset="0"/>
                <a:cs typeface="Open Sans" panose="020B0606030504020204" pitchFamily="34" charset="0"/>
              </a:rPr>
              <a:t>from</a:t>
            </a:r>
            <a:r>
              <a:rPr lang="de-DE" sz="1600" dirty="0">
                <a:latin typeface="Avenir Next" panose="020B0503020202020204" pitchFamily="34" charset="0"/>
                <a:ea typeface="Open Sans" panose="020B0606030504020204" pitchFamily="34" charset="0"/>
                <a:cs typeface="Open Sans" panose="020B0606030504020204" pitchFamily="34" charset="0"/>
              </a:rPr>
              <a:t> </a:t>
            </a:r>
            <a:r>
              <a:rPr lang="de-DE" sz="1600" dirty="0" err="1">
                <a:latin typeface="Avenir Next" panose="020B0503020202020204" pitchFamily="34" charset="0"/>
                <a:ea typeface="Open Sans" panose="020B0606030504020204" pitchFamily="34" charset="0"/>
                <a:cs typeface="Open Sans" panose="020B0606030504020204" pitchFamily="34" charset="0"/>
              </a:rPr>
              <a:t>your</a:t>
            </a:r>
            <a:r>
              <a:rPr lang="de-DE" sz="1600" dirty="0">
                <a:latin typeface="Avenir Next" panose="020B0503020202020204" pitchFamily="34" charset="0"/>
                <a:ea typeface="Open Sans" panose="020B0606030504020204" pitchFamily="34" charset="0"/>
                <a:cs typeface="Open Sans" panose="020B0606030504020204" pitchFamily="34" charset="0"/>
              </a:rPr>
              <a:t> </a:t>
            </a:r>
            <a:r>
              <a:rPr lang="de-DE" sz="1600" dirty="0" err="1">
                <a:latin typeface="Avenir Next" panose="020B0503020202020204" pitchFamily="34" charset="0"/>
                <a:ea typeface="Open Sans" panose="020B0606030504020204" pitchFamily="34" charset="0"/>
                <a:cs typeface="Open Sans" panose="020B0606030504020204" pitchFamily="34" charset="0"/>
              </a:rPr>
              <a:t>topic</a:t>
            </a:r>
            <a:r>
              <a:rPr lang="de-DE" sz="1600" dirty="0">
                <a:latin typeface="Avenir Next" panose="020B0503020202020204" pitchFamily="34" charset="0"/>
                <a:ea typeface="Open Sans" panose="020B0606030504020204" pitchFamily="34" charset="0"/>
                <a:cs typeface="Open Sans" panose="020B0606030504020204" pitchFamily="34" charset="0"/>
              </a:rPr>
              <a:t>.</a:t>
            </a:r>
          </a:p>
          <a:p>
            <a:pPr algn="just"/>
            <a:endParaRPr lang="de-DE" sz="2400" dirty="0">
              <a:latin typeface="Avenir Next" panose="020B0503020202020204" pitchFamily="34" charset="0"/>
              <a:ea typeface="Open Sans" panose="020B0606030504020204" pitchFamily="34" charset="0"/>
              <a:cs typeface="Open Sans" panose="020B0606030504020204" pitchFamily="34" charset="0"/>
            </a:endParaRPr>
          </a:p>
          <a:p>
            <a:pPr marL="0" indent="0" algn="just">
              <a:buNone/>
            </a:pP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Important</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Write down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notes</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a:t>
            </a:r>
          </a:p>
          <a:p>
            <a:pPr marL="0" indent="0" algn="just">
              <a:buNone/>
            </a:pP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You</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are</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going</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to</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share</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your</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results</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in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the</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next</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stage</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a:t>
            </a:r>
          </a:p>
          <a:p>
            <a:pPr algn="just"/>
            <a:endParaRPr lang="de-DE" sz="2400" dirty="0">
              <a:latin typeface="Avenir Next" panose="020B0503020202020204" pitchFamily="34" charset="0"/>
              <a:ea typeface="Open Sans" panose="020B0606030504020204" pitchFamily="34" charset="0"/>
              <a:cs typeface="Open Sans" panose="020B0606030504020204" pitchFamily="34" charset="0"/>
            </a:endParaRPr>
          </a:p>
          <a:p>
            <a:pPr algn="just"/>
            <a:endParaRPr lang="de-DE" sz="2400" dirty="0">
              <a:latin typeface="Avenir Next" panose="020B0503020202020204" pitchFamily="34" charset="0"/>
              <a:ea typeface="Open Sans" panose="020B0606030504020204" pitchFamily="34" charset="0"/>
              <a:cs typeface="Open Sans" panose="020B0606030504020204" pitchFamily="34" charset="0"/>
            </a:endParaRPr>
          </a:p>
        </p:txBody>
      </p:sp>
      <p:pic>
        <p:nvPicPr>
          <p:cNvPr id="5" name="Grafik 4">
            <a:extLst>
              <a:ext uri="{FF2B5EF4-FFF2-40B4-BE49-F238E27FC236}">
                <a16:creationId xmlns:a16="http://schemas.microsoft.com/office/drawing/2014/main" id="{59D93120-32E2-853E-7753-41D224D1B002}"/>
              </a:ext>
            </a:extLst>
          </p:cNvPr>
          <p:cNvPicPr>
            <a:picLocks noChangeAspect="1"/>
          </p:cNvPicPr>
          <p:nvPr/>
        </p:nvPicPr>
        <p:blipFill>
          <a:blip r:embed="rId2"/>
          <a:stretch>
            <a:fillRect/>
          </a:stretch>
        </p:blipFill>
        <p:spPr>
          <a:xfrm>
            <a:off x="0" y="6240754"/>
            <a:ext cx="1255776" cy="617246"/>
          </a:xfrm>
          <a:prstGeom prst="rect">
            <a:avLst/>
          </a:prstGeom>
        </p:spPr>
      </p:pic>
      <p:pic>
        <p:nvPicPr>
          <p:cNvPr id="7" name="Grafik 6">
            <a:extLst>
              <a:ext uri="{FF2B5EF4-FFF2-40B4-BE49-F238E27FC236}">
                <a16:creationId xmlns:a16="http://schemas.microsoft.com/office/drawing/2014/main" id="{82513E9A-A989-64C6-1C08-07C5BA092FB0}"/>
              </a:ext>
            </a:extLst>
          </p:cNvPr>
          <p:cNvPicPr>
            <a:picLocks noChangeAspect="1"/>
          </p:cNvPicPr>
          <p:nvPr/>
        </p:nvPicPr>
        <p:blipFill>
          <a:blip r:embed="rId3"/>
          <a:stretch>
            <a:fillRect/>
          </a:stretch>
        </p:blipFill>
        <p:spPr>
          <a:xfrm>
            <a:off x="9310702" y="6240754"/>
            <a:ext cx="2881298" cy="603946"/>
          </a:xfrm>
          <a:prstGeom prst="rect">
            <a:avLst/>
          </a:prstGeom>
        </p:spPr>
      </p:pic>
      <p:pic>
        <p:nvPicPr>
          <p:cNvPr id="4" name="Grafik 3">
            <a:extLst>
              <a:ext uri="{FF2B5EF4-FFF2-40B4-BE49-F238E27FC236}">
                <a16:creationId xmlns:a16="http://schemas.microsoft.com/office/drawing/2014/main" id="{EBF1C57D-930D-215E-D2E9-6EF0B9FCA05B}"/>
              </a:ext>
            </a:extLst>
          </p:cNvPr>
          <p:cNvPicPr>
            <a:picLocks noChangeAspect="1"/>
          </p:cNvPicPr>
          <p:nvPr/>
        </p:nvPicPr>
        <p:blipFill>
          <a:blip r:embed="rId4"/>
          <a:stretch>
            <a:fillRect/>
          </a:stretch>
        </p:blipFill>
        <p:spPr>
          <a:xfrm>
            <a:off x="9357853" y="0"/>
            <a:ext cx="2834147" cy="1309719"/>
          </a:xfrm>
          <a:prstGeom prst="rect">
            <a:avLst/>
          </a:prstGeom>
        </p:spPr>
      </p:pic>
    </p:spTree>
    <p:extLst>
      <p:ext uri="{BB962C8B-B14F-4D97-AF65-F5344CB8AC3E}">
        <p14:creationId xmlns:p14="http://schemas.microsoft.com/office/powerpoint/2010/main" val="23961553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7BF3AD-F87C-BB1F-C2DA-69A298414037}"/>
              </a:ext>
            </a:extLst>
          </p:cNvPr>
          <p:cNvSpPr>
            <a:spLocks noGrp="1"/>
          </p:cNvSpPr>
          <p:nvPr>
            <p:ph type="title"/>
          </p:nvPr>
        </p:nvSpPr>
        <p:spPr/>
        <p:txBody>
          <a:bodyPr/>
          <a:lstStyle/>
          <a:p>
            <a:r>
              <a:rPr lang="de-FR" b="1" dirty="0">
                <a:latin typeface="Avenir Next" panose="020B0503020202020204" pitchFamily="34" charset="0"/>
              </a:rPr>
              <a:t>Recap – objectives and </a:t>
            </a:r>
            <a:br>
              <a:rPr lang="de-FR" b="1" dirty="0">
                <a:latin typeface="Avenir Next" panose="020B0503020202020204" pitchFamily="34" charset="0"/>
              </a:rPr>
            </a:br>
            <a:r>
              <a:rPr lang="de-FR" b="1" dirty="0">
                <a:latin typeface="Avenir Next" panose="020B0503020202020204" pitchFamily="34" charset="0"/>
              </a:rPr>
              <a:t>outputs for and of Type A events </a:t>
            </a:r>
          </a:p>
        </p:txBody>
      </p:sp>
      <p:sp>
        <p:nvSpPr>
          <p:cNvPr id="3" name="Inhaltsplatzhalter 2">
            <a:extLst>
              <a:ext uri="{FF2B5EF4-FFF2-40B4-BE49-F238E27FC236}">
                <a16:creationId xmlns:a16="http://schemas.microsoft.com/office/drawing/2014/main" id="{B19C0AE5-138A-44F4-D780-2AAA9634FBBD}"/>
              </a:ext>
            </a:extLst>
          </p:cNvPr>
          <p:cNvSpPr>
            <a:spLocks noGrp="1"/>
          </p:cNvSpPr>
          <p:nvPr>
            <p:ph idx="1"/>
          </p:nvPr>
        </p:nvSpPr>
        <p:spPr/>
        <p:txBody>
          <a:bodyPr/>
          <a:lstStyle/>
          <a:p>
            <a:pPr marL="0" indent="0">
              <a:buNone/>
            </a:pPr>
            <a:endParaRPr lang="de-DE" dirty="0">
              <a:latin typeface="Avenir Next" panose="020B0503020202020204" pitchFamily="34" charset="0"/>
            </a:endParaRPr>
          </a:p>
          <a:p>
            <a:pPr marL="0" indent="0">
              <a:buNone/>
            </a:pPr>
            <a:endParaRPr lang="de-DE" dirty="0">
              <a:latin typeface="Avenir Next" panose="020B0503020202020204" pitchFamily="34" charset="0"/>
            </a:endParaRPr>
          </a:p>
          <a:p>
            <a:pPr marL="0" indent="0">
              <a:buNone/>
            </a:pPr>
            <a:endParaRPr lang="de-DE" dirty="0">
              <a:latin typeface="Avenir Next" panose="020B0503020202020204" pitchFamily="34" charset="0"/>
            </a:endParaRPr>
          </a:p>
          <a:p>
            <a:pPr marL="0" indent="0">
              <a:buNone/>
            </a:pPr>
            <a:r>
              <a:rPr lang="de-DE" dirty="0">
                <a:latin typeface="Avenir Next" panose="020B0503020202020204" pitchFamily="34" charset="0"/>
              </a:rPr>
              <a:t>W</a:t>
            </a:r>
            <a:r>
              <a:rPr lang="de-FR" dirty="0">
                <a:latin typeface="Avenir Next" panose="020B0503020202020204" pitchFamily="34" charset="0"/>
              </a:rPr>
              <a:t>ho remembers? </a:t>
            </a:r>
          </a:p>
          <a:p>
            <a:pPr marL="0" indent="0">
              <a:buNone/>
            </a:pPr>
            <a:endParaRPr lang="de-FR" dirty="0"/>
          </a:p>
        </p:txBody>
      </p:sp>
      <p:pic>
        <p:nvPicPr>
          <p:cNvPr id="4" name="Grafik 3">
            <a:extLst>
              <a:ext uri="{FF2B5EF4-FFF2-40B4-BE49-F238E27FC236}">
                <a16:creationId xmlns:a16="http://schemas.microsoft.com/office/drawing/2014/main" id="{7851466B-81D0-CBD5-BC07-0C06448FF561}"/>
              </a:ext>
            </a:extLst>
          </p:cNvPr>
          <p:cNvPicPr>
            <a:picLocks noChangeAspect="1"/>
          </p:cNvPicPr>
          <p:nvPr/>
        </p:nvPicPr>
        <p:blipFill>
          <a:blip r:embed="rId3"/>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B9D576AC-8793-D26B-DE84-2391031AC3F0}"/>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9AFD3DF4-A521-15F4-095C-21B9EBC39C09}"/>
              </a:ext>
            </a:extLst>
          </p:cNvPr>
          <p:cNvPicPr>
            <a:picLocks noChangeAspect="1"/>
          </p:cNvPicPr>
          <p:nvPr/>
        </p:nvPicPr>
        <p:blipFill>
          <a:blip r:embed="rId5"/>
          <a:stretch>
            <a:fillRect/>
          </a:stretch>
        </p:blipFill>
        <p:spPr>
          <a:xfrm>
            <a:off x="9357853" y="0"/>
            <a:ext cx="2834147" cy="1309719"/>
          </a:xfrm>
          <a:prstGeom prst="rect">
            <a:avLst/>
          </a:prstGeom>
        </p:spPr>
      </p:pic>
    </p:spTree>
    <p:extLst>
      <p:ext uri="{BB962C8B-B14F-4D97-AF65-F5344CB8AC3E}">
        <p14:creationId xmlns:p14="http://schemas.microsoft.com/office/powerpoint/2010/main" val="239678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4BDBA1-5B70-B95A-05D5-237F71BF490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E75CF24-32EF-2E27-ED9B-3C9AF70F8A55}"/>
              </a:ext>
            </a:extLst>
          </p:cNvPr>
          <p:cNvSpPr>
            <a:spLocks noGrp="1"/>
          </p:cNvSpPr>
          <p:nvPr>
            <p:ph type="title"/>
          </p:nvPr>
        </p:nvSpPr>
        <p:spPr>
          <a:xfrm>
            <a:off x="-3050894" y="284277"/>
            <a:ext cx="10515600" cy="1325563"/>
          </a:xfrm>
        </p:spPr>
        <p:txBody>
          <a:bodyPr>
            <a:normAutofit/>
          </a:bodyPr>
          <a:lstStyle/>
          <a:p>
            <a:pPr algn="r"/>
            <a:r>
              <a:rPr lang="de-DE" b="1" cap="small" dirty="0">
                <a:latin typeface="Avenir Next Medium" panose="020B0503020202020204" pitchFamily="34" charset="0"/>
                <a:ea typeface="Open Sans" panose="020B0606030504020204" pitchFamily="34" charset="0"/>
                <a:cs typeface="Open Sans" panose="020B0606030504020204" pitchFamily="34" charset="0"/>
              </a:rPr>
              <a:t>Jigsaw puzzle - </a:t>
            </a:r>
            <a:r>
              <a:rPr lang="de-DE" b="1" cap="small" dirty="0" err="1">
                <a:latin typeface="Avenir Next Medium" panose="020B0503020202020204" pitchFamily="34" charset="0"/>
                <a:ea typeface="Open Sans" panose="020B0606030504020204" pitchFamily="34" charset="0"/>
                <a:cs typeface="Open Sans" panose="020B0606030504020204" pitchFamily="34" charset="0"/>
              </a:rPr>
              <a:t>instructions</a:t>
            </a:r>
            <a:endParaRPr lang="de-DE" sz="3600" b="1" dirty="0">
              <a:solidFill>
                <a:schemeClr val="tx1"/>
              </a:solidFill>
              <a:latin typeface="Avenir Next Medium" panose="020B0503020202020204" pitchFamily="34" charset="0"/>
              <a:ea typeface="Open Sans" panose="020B0606030504020204" pitchFamily="34" charset="0"/>
              <a:cs typeface="Open Sans" panose="020B0606030504020204" pitchFamily="34" charset="0"/>
            </a:endParaRPr>
          </a:p>
        </p:txBody>
      </p:sp>
      <p:pic>
        <p:nvPicPr>
          <p:cNvPr id="5" name="Grafik 4">
            <a:extLst>
              <a:ext uri="{FF2B5EF4-FFF2-40B4-BE49-F238E27FC236}">
                <a16:creationId xmlns:a16="http://schemas.microsoft.com/office/drawing/2014/main" id="{8E5BDB48-9CC7-8316-D3B9-0E198E0F0999}"/>
              </a:ext>
            </a:extLst>
          </p:cNvPr>
          <p:cNvPicPr>
            <a:picLocks noChangeAspect="1"/>
          </p:cNvPicPr>
          <p:nvPr/>
        </p:nvPicPr>
        <p:blipFill>
          <a:blip r:embed="rId3"/>
          <a:stretch>
            <a:fillRect/>
          </a:stretch>
        </p:blipFill>
        <p:spPr>
          <a:xfrm>
            <a:off x="0" y="6240754"/>
            <a:ext cx="1255776" cy="617246"/>
          </a:xfrm>
          <a:prstGeom prst="rect">
            <a:avLst/>
          </a:prstGeom>
        </p:spPr>
      </p:pic>
      <p:pic>
        <p:nvPicPr>
          <p:cNvPr id="7" name="Inhaltsplatzhalter 4">
            <a:extLst>
              <a:ext uri="{FF2B5EF4-FFF2-40B4-BE49-F238E27FC236}">
                <a16:creationId xmlns:a16="http://schemas.microsoft.com/office/drawing/2014/main" id="{266992BE-97F0-3548-C506-FB8D6C10A2C5}"/>
              </a:ext>
            </a:extLst>
          </p:cNvPr>
          <p:cNvPicPr>
            <a:picLocks noGrp="1" noChangeAspect="1"/>
          </p:cNvPicPr>
          <p:nvPr>
            <p:ph idx="1"/>
          </p:nvPr>
        </p:nvPicPr>
        <p:blipFill rotWithShape="1">
          <a:blip r:embed="rId4"/>
          <a:srcRect t="11089"/>
          <a:stretch/>
        </p:blipFill>
        <p:spPr>
          <a:xfrm>
            <a:off x="2672997" y="2343149"/>
            <a:ext cx="6411997" cy="4149725"/>
          </a:xfrm>
          <a:prstGeom prst="rect">
            <a:avLst/>
          </a:prstGeom>
        </p:spPr>
      </p:pic>
      <p:sp>
        <p:nvSpPr>
          <p:cNvPr id="3" name="Textfeld 2">
            <a:extLst>
              <a:ext uri="{FF2B5EF4-FFF2-40B4-BE49-F238E27FC236}">
                <a16:creationId xmlns:a16="http://schemas.microsoft.com/office/drawing/2014/main" id="{1BC68B94-67E2-08B3-AE68-4CACF972D416}"/>
              </a:ext>
            </a:extLst>
          </p:cNvPr>
          <p:cNvSpPr txBox="1"/>
          <p:nvPr/>
        </p:nvSpPr>
        <p:spPr>
          <a:xfrm>
            <a:off x="2857500" y="1897380"/>
            <a:ext cx="6046470" cy="369332"/>
          </a:xfrm>
          <a:prstGeom prst="rect">
            <a:avLst/>
          </a:prstGeom>
          <a:noFill/>
        </p:spPr>
        <p:txBody>
          <a:bodyPr wrap="square" rtlCol="0">
            <a:spAutoFit/>
          </a:bodyPr>
          <a:lstStyle/>
          <a:p>
            <a:r>
              <a:rPr lang="de-DE" dirty="0">
                <a:latin typeface="Avenir Next" panose="020B0503020202020204" pitchFamily="34" charset="0"/>
              </a:rPr>
              <a:t>          Expert </a:t>
            </a:r>
            <a:r>
              <a:rPr lang="de-DE" dirty="0" err="1">
                <a:latin typeface="Avenir Next" panose="020B0503020202020204" pitchFamily="34" charset="0"/>
              </a:rPr>
              <a:t>groups</a:t>
            </a:r>
            <a:r>
              <a:rPr lang="de-DE" dirty="0">
                <a:latin typeface="Avenir Next" panose="020B0503020202020204" pitchFamily="34" charset="0"/>
              </a:rPr>
              <a:t>		              Core </a:t>
            </a:r>
            <a:r>
              <a:rPr lang="de-DE" dirty="0" err="1">
                <a:latin typeface="Avenir Next" panose="020B0503020202020204" pitchFamily="34" charset="0"/>
              </a:rPr>
              <a:t>groups</a:t>
            </a:r>
            <a:endParaRPr lang="de-DE" dirty="0">
              <a:latin typeface="Avenir Next" panose="020B0503020202020204" pitchFamily="34" charset="0"/>
            </a:endParaRPr>
          </a:p>
        </p:txBody>
      </p:sp>
      <p:sp>
        <p:nvSpPr>
          <p:cNvPr id="8" name="Textfeld 7">
            <a:extLst>
              <a:ext uri="{FF2B5EF4-FFF2-40B4-BE49-F238E27FC236}">
                <a16:creationId xmlns:a16="http://schemas.microsoft.com/office/drawing/2014/main" id="{D90825A4-E807-D358-AD71-C75A50658460}"/>
              </a:ext>
            </a:extLst>
          </p:cNvPr>
          <p:cNvSpPr txBox="1"/>
          <p:nvPr/>
        </p:nvSpPr>
        <p:spPr>
          <a:xfrm>
            <a:off x="3865842" y="5726275"/>
            <a:ext cx="477662" cy="184666"/>
          </a:xfrm>
          <a:prstGeom prst="rect">
            <a:avLst/>
          </a:prstGeom>
          <a:solidFill>
            <a:srgbClr val="F06D81"/>
          </a:solidFill>
        </p:spPr>
        <p:txBody>
          <a:bodyPr wrap="square" rtlCol="0">
            <a:spAutoFit/>
          </a:bodyPr>
          <a:lstStyle/>
          <a:p>
            <a:r>
              <a:rPr lang="de-DE" sz="600" dirty="0"/>
              <a:t>Economy</a:t>
            </a:r>
          </a:p>
        </p:txBody>
      </p:sp>
      <p:sp>
        <p:nvSpPr>
          <p:cNvPr id="9" name="Textfeld 8">
            <a:extLst>
              <a:ext uri="{FF2B5EF4-FFF2-40B4-BE49-F238E27FC236}">
                <a16:creationId xmlns:a16="http://schemas.microsoft.com/office/drawing/2014/main" id="{6B5706CF-22E5-9AB9-7B58-B1BC60C2388A}"/>
              </a:ext>
            </a:extLst>
          </p:cNvPr>
          <p:cNvSpPr txBox="1"/>
          <p:nvPr/>
        </p:nvSpPr>
        <p:spPr>
          <a:xfrm>
            <a:off x="4656375" y="5726275"/>
            <a:ext cx="592669" cy="184666"/>
          </a:xfrm>
          <a:prstGeom prst="rect">
            <a:avLst/>
          </a:prstGeom>
          <a:solidFill>
            <a:srgbClr val="7B93FE"/>
          </a:solidFill>
        </p:spPr>
        <p:txBody>
          <a:bodyPr wrap="square" rtlCol="0">
            <a:spAutoFit/>
          </a:bodyPr>
          <a:lstStyle/>
          <a:p>
            <a:r>
              <a:rPr lang="de-DE" sz="600" dirty="0" err="1"/>
              <a:t>Digitalization</a:t>
            </a:r>
            <a:endParaRPr lang="de-DE" sz="600" dirty="0"/>
          </a:p>
        </p:txBody>
      </p:sp>
      <p:sp>
        <p:nvSpPr>
          <p:cNvPr id="10" name="Textfeld 9">
            <a:extLst>
              <a:ext uri="{FF2B5EF4-FFF2-40B4-BE49-F238E27FC236}">
                <a16:creationId xmlns:a16="http://schemas.microsoft.com/office/drawing/2014/main" id="{9E175B44-C7E4-220B-C91D-E4B9E6D82F07}"/>
              </a:ext>
            </a:extLst>
          </p:cNvPr>
          <p:cNvSpPr txBox="1"/>
          <p:nvPr/>
        </p:nvSpPr>
        <p:spPr>
          <a:xfrm>
            <a:off x="2938438" y="5721013"/>
            <a:ext cx="560057" cy="184666"/>
          </a:xfrm>
          <a:prstGeom prst="rect">
            <a:avLst/>
          </a:prstGeom>
          <a:solidFill>
            <a:srgbClr val="D6F794"/>
          </a:solidFill>
        </p:spPr>
        <p:txBody>
          <a:bodyPr wrap="square" rtlCol="0">
            <a:spAutoFit/>
          </a:bodyPr>
          <a:lstStyle/>
          <a:p>
            <a:r>
              <a:rPr lang="de-DE" sz="600" dirty="0"/>
              <a:t>Green Deal</a:t>
            </a:r>
          </a:p>
        </p:txBody>
      </p:sp>
      <p:pic>
        <p:nvPicPr>
          <p:cNvPr id="11" name="Grafik 10">
            <a:extLst>
              <a:ext uri="{FF2B5EF4-FFF2-40B4-BE49-F238E27FC236}">
                <a16:creationId xmlns:a16="http://schemas.microsoft.com/office/drawing/2014/main" id="{2C84C58D-2445-8EB2-25F5-4B2A2C49CA82}"/>
              </a:ext>
            </a:extLst>
          </p:cNvPr>
          <p:cNvPicPr>
            <a:picLocks noChangeAspect="1"/>
          </p:cNvPicPr>
          <p:nvPr/>
        </p:nvPicPr>
        <p:blipFill>
          <a:blip r:embed="rId5"/>
          <a:stretch>
            <a:fillRect/>
          </a:stretch>
        </p:blipFill>
        <p:spPr>
          <a:xfrm>
            <a:off x="9310702" y="6240754"/>
            <a:ext cx="2881298" cy="603946"/>
          </a:xfrm>
          <a:prstGeom prst="rect">
            <a:avLst/>
          </a:prstGeom>
        </p:spPr>
      </p:pic>
      <p:pic>
        <p:nvPicPr>
          <p:cNvPr id="4" name="Grafik 3">
            <a:extLst>
              <a:ext uri="{FF2B5EF4-FFF2-40B4-BE49-F238E27FC236}">
                <a16:creationId xmlns:a16="http://schemas.microsoft.com/office/drawing/2014/main" id="{DEF70E72-402B-0F23-FB60-77CE1777B541}"/>
              </a:ext>
            </a:extLst>
          </p:cNvPr>
          <p:cNvPicPr>
            <a:picLocks noChangeAspect="1"/>
          </p:cNvPicPr>
          <p:nvPr/>
        </p:nvPicPr>
        <p:blipFill>
          <a:blip r:embed="rId6"/>
          <a:stretch>
            <a:fillRect/>
          </a:stretch>
        </p:blipFill>
        <p:spPr>
          <a:xfrm>
            <a:off x="9357853" y="0"/>
            <a:ext cx="2834147" cy="1309719"/>
          </a:xfrm>
          <a:prstGeom prst="rect">
            <a:avLst/>
          </a:prstGeom>
        </p:spPr>
      </p:pic>
    </p:spTree>
    <p:extLst>
      <p:ext uri="{BB962C8B-B14F-4D97-AF65-F5344CB8AC3E}">
        <p14:creationId xmlns:p14="http://schemas.microsoft.com/office/powerpoint/2010/main" val="923570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654328-6D88-4747-9100-2D147347B32D}"/>
              </a:ext>
            </a:extLst>
          </p:cNvPr>
          <p:cNvSpPr>
            <a:spLocks noGrp="1"/>
          </p:cNvSpPr>
          <p:nvPr>
            <p:ph type="title"/>
          </p:nvPr>
        </p:nvSpPr>
        <p:spPr>
          <a:xfrm>
            <a:off x="-7426124" y="133631"/>
            <a:ext cx="10515600" cy="1325563"/>
          </a:xfrm>
        </p:spPr>
        <p:txBody>
          <a:bodyPr>
            <a:normAutofit/>
          </a:bodyPr>
          <a:lstStyle/>
          <a:p>
            <a:pPr algn="r"/>
            <a:r>
              <a:rPr lang="de-DE" sz="3600" b="1" cap="small" dirty="0">
                <a:latin typeface="Avenir Next Medium" panose="020B0503020202020204" pitchFamily="34" charset="0"/>
                <a:ea typeface="Open Sans" panose="020B0606030504020204" pitchFamily="34" charset="0"/>
                <a:cs typeface="Open Sans" panose="020B0606030504020204" pitchFamily="34" charset="0"/>
              </a:rPr>
              <a:t>Core </a:t>
            </a:r>
            <a:r>
              <a:rPr lang="de-DE" sz="3600" b="1" cap="small" dirty="0" err="1">
                <a:latin typeface="Avenir Next Medium" panose="020B0503020202020204" pitchFamily="34" charset="0"/>
                <a:ea typeface="Open Sans" panose="020B0606030504020204" pitchFamily="34" charset="0"/>
                <a:cs typeface="Open Sans" panose="020B0606030504020204" pitchFamily="34" charset="0"/>
              </a:rPr>
              <a:t>groups</a:t>
            </a:r>
            <a:endParaRPr lang="de-DE" sz="3600" b="1" dirty="0">
              <a:solidFill>
                <a:schemeClr val="tx1"/>
              </a:solidFill>
              <a:latin typeface="Avenir Next Medium" panose="020B0503020202020204" pitchFamily="34" charset="0"/>
              <a:ea typeface="Open Sans" panose="020B0606030504020204" pitchFamily="34" charset="0"/>
              <a:cs typeface="Open Sans" panose="020B0606030504020204" pitchFamily="34" charset="0"/>
            </a:endParaRPr>
          </a:p>
        </p:txBody>
      </p:sp>
      <p:sp>
        <p:nvSpPr>
          <p:cNvPr id="3" name="Espace réservé du contenu 2">
            <a:extLst>
              <a:ext uri="{FF2B5EF4-FFF2-40B4-BE49-F238E27FC236}">
                <a16:creationId xmlns:a16="http://schemas.microsoft.com/office/drawing/2014/main" id="{F1F82B69-22B1-FB4B-B28D-7634EEFA8B50}"/>
              </a:ext>
            </a:extLst>
          </p:cNvPr>
          <p:cNvSpPr>
            <a:spLocks noGrp="1"/>
          </p:cNvSpPr>
          <p:nvPr>
            <p:ph idx="1"/>
          </p:nvPr>
        </p:nvSpPr>
        <p:spPr/>
        <p:txBody>
          <a:bodyPr anchor="ctr">
            <a:normAutofit fontScale="92500" lnSpcReduction="10000"/>
          </a:bodyPr>
          <a:lstStyle/>
          <a:p>
            <a:pPr marL="0" indent="0" algn="just">
              <a:buNone/>
            </a:pPr>
            <a:r>
              <a:rPr lang="de-DE" sz="2400" u="sng" dirty="0" err="1">
                <a:latin typeface="Avenir Next" panose="020B0503020202020204" pitchFamily="34" charset="0"/>
                <a:ea typeface="Open Sans" panose="020B0606030504020204" pitchFamily="34" charset="0"/>
                <a:cs typeface="Open Sans" panose="020B0606030504020204" pitchFamily="34" charset="0"/>
              </a:rPr>
              <a:t>Overview</a:t>
            </a:r>
            <a:r>
              <a:rPr lang="de-DE" sz="2400" u="sng" dirty="0">
                <a:latin typeface="Avenir Next" panose="020B0503020202020204" pitchFamily="34" charset="0"/>
                <a:ea typeface="Open Sans" panose="020B0606030504020204" pitchFamily="34" charset="0"/>
                <a:cs typeface="Open Sans" panose="020B0606030504020204" pitchFamily="34" charset="0"/>
              </a:rPr>
              <a:t>:</a:t>
            </a:r>
          </a:p>
          <a:p>
            <a:pPr algn="just"/>
            <a:r>
              <a:rPr lang="de-DE" sz="2400" dirty="0">
                <a:latin typeface="Avenir Next" panose="020B0503020202020204" pitchFamily="34" charset="0"/>
                <a:ea typeface="Open Sans" panose="020B0606030504020204" pitchFamily="34" charset="0"/>
                <a:cs typeface="Open Sans" panose="020B0606030504020204" pitchFamily="34" charset="0"/>
              </a:rPr>
              <a:t>Share </a:t>
            </a:r>
            <a:r>
              <a:rPr lang="de-DE" sz="2400" dirty="0" err="1">
                <a:latin typeface="Avenir Next" panose="020B0503020202020204" pitchFamily="34" charset="0"/>
                <a:ea typeface="Open Sans" panose="020B0606030504020204" pitchFamily="34" charset="0"/>
                <a:cs typeface="Open Sans" panose="020B0606030504020204" pitchFamily="34" charset="0"/>
              </a:rPr>
              <a:t>your</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results</a:t>
            </a:r>
            <a:endParaRPr lang="de-DE" sz="2400" dirty="0">
              <a:latin typeface="Avenir Next" panose="020B0503020202020204" pitchFamily="34" charset="0"/>
              <a:ea typeface="Open Sans" panose="020B0606030504020204" pitchFamily="34" charset="0"/>
              <a:cs typeface="Open Sans" panose="020B0606030504020204" pitchFamily="34" charset="0"/>
            </a:endParaRPr>
          </a:p>
          <a:p>
            <a:pPr algn="just"/>
            <a:endParaRPr lang="de-DE" sz="2400" dirty="0">
              <a:latin typeface="Avenir Next" panose="020B0503020202020204" pitchFamily="34" charset="0"/>
              <a:ea typeface="Open Sans" panose="020B0606030504020204" pitchFamily="34" charset="0"/>
              <a:cs typeface="Open Sans" panose="020B0606030504020204" pitchFamily="34" charset="0"/>
            </a:endParaRPr>
          </a:p>
          <a:p>
            <a:pPr marL="0" indent="0" algn="just">
              <a:buNone/>
            </a:pPr>
            <a:r>
              <a:rPr lang="de-DE" sz="2400" u="sng" dirty="0">
                <a:latin typeface="Avenir Next" panose="020B0503020202020204" pitchFamily="34" charset="0"/>
                <a:ea typeface="Open Sans" panose="020B0606030504020204" pitchFamily="34" charset="0"/>
                <a:cs typeface="Open Sans" panose="020B0606030504020204" pitchFamily="34" charset="0"/>
              </a:rPr>
              <a:t>Connection:</a:t>
            </a:r>
          </a:p>
          <a:p>
            <a:pPr algn="just"/>
            <a:r>
              <a:rPr lang="de-DE" sz="2400" dirty="0" err="1">
                <a:latin typeface="Avenir Next" panose="020B0503020202020204" pitchFamily="34" charset="0"/>
                <a:ea typeface="Open Sans" panose="020B0606030504020204" pitchFamily="34" charset="0"/>
                <a:cs typeface="Open Sans" panose="020B0606030504020204" pitchFamily="34" charset="0"/>
              </a:rPr>
              <a:t>What</a:t>
            </a:r>
            <a:r>
              <a:rPr lang="de-DE" sz="2400" dirty="0">
                <a:latin typeface="Avenir Next" panose="020B0503020202020204" pitchFamily="34" charset="0"/>
                <a:ea typeface="Open Sans" panose="020B0606030504020204" pitchFamily="34" charset="0"/>
                <a:cs typeface="Open Sans" panose="020B0606030504020204" pitchFamily="34" charset="0"/>
              </a:rPr>
              <a:t> do </a:t>
            </a:r>
            <a:r>
              <a:rPr lang="de-DE" sz="2400" dirty="0" err="1">
                <a:latin typeface="Avenir Next" panose="020B0503020202020204" pitchFamily="34" charset="0"/>
                <a:ea typeface="Open Sans" panose="020B0606030504020204" pitchFamily="34" charset="0"/>
                <a:cs typeface="Open Sans" panose="020B0606030504020204" pitchFamily="34" charset="0"/>
              </a:rPr>
              <a:t>the</a:t>
            </a:r>
            <a:r>
              <a:rPr lang="de-DE" sz="2400" dirty="0">
                <a:latin typeface="Avenir Next" panose="020B0503020202020204" pitchFamily="34" charset="0"/>
                <a:ea typeface="Open Sans" panose="020B0606030504020204" pitchFamily="34" charset="0"/>
                <a:cs typeface="Open Sans" panose="020B0606030504020204" pitchFamily="34" charset="0"/>
              </a:rPr>
              <a:t> different </a:t>
            </a:r>
            <a:r>
              <a:rPr lang="de-DE" sz="2400" dirty="0" err="1">
                <a:latin typeface="Avenir Next" panose="020B0503020202020204" pitchFamily="34" charset="0"/>
                <a:ea typeface="Open Sans" panose="020B0606030504020204" pitchFamily="34" charset="0"/>
                <a:cs typeface="Open Sans" panose="020B0606030504020204" pitchFamily="34" charset="0"/>
              </a:rPr>
              <a:t>areas</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have</a:t>
            </a:r>
            <a:r>
              <a:rPr lang="de-DE" sz="2400" dirty="0">
                <a:latin typeface="Avenir Next" panose="020B0503020202020204" pitchFamily="34" charset="0"/>
                <a:ea typeface="Open Sans" panose="020B0606030504020204" pitchFamily="34" charset="0"/>
                <a:cs typeface="Open Sans" panose="020B0606030504020204" pitchFamily="34" charset="0"/>
              </a:rPr>
              <a:t> in </a:t>
            </a:r>
            <a:r>
              <a:rPr lang="de-DE" sz="2400" dirty="0" err="1">
                <a:latin typeface="Avenir Next" panose="020B0503020202020204" pitchFamily="34" charset="0"/>
                <a:ea typeface="Open Sans" panose="020B0606030504020204" pitchFamily="34" charset="0"/>
                <a:cs typeface="Open Sans" panose="020B0606030504020204" pitchFamily="34" charset="0"/>
              </a:rPr>
              <a:t>common</a:t>
            </a:r>
            <a:r>
              <a:rPr lang="de-DE" sz="2400" dirty="0">
                <a:latin typeface="Avenir Next" panose="020B0503020202020204" pitchFamily="34" charset="0"/>
                <a:ea typeface="Open Sans" panose="020B0606030504020204" pitchFamily="34" charset="0"/>
                <a:cs typeface="Open Sans" panose="020B0606030504020204" pitchFamily="34" charset="0"/>
              </a:rPr>
              <a:t>?</a:t>
            </a:r>
          </a:p>
          <a:p>
            <a:pPr algn="just"/>
            <a:r>
              <a:rPr lang="de-DE" sz="2400" dirty="0" err="1">
                <a:latin typeface="Avenir Next" panose="020B0503020202020204" pitchFamily="34" charset="0"/>
                <a:ea typeface="Open Sans" panose="020B0606030504020204" pitchFamily="34" charset="0"/>
                <a:cs typeface="Open Sans" panose="020B0606030504020204" pitchFamily="34" charset="0"/>
              </a:rPr>
              <a:t>What</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are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the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differences</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between</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the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topics</a:t>
            </a:r>
            <a:r>
              <a:rPr lang="de-DE" sz="2400" dirty="0">
                <a:latin typeface="Avenir Next" panose="020B0503020202020204" pitchFamily="34" charset="0"/>
                <a:ea typeface="Open Sans" panose="020B0606030504020204" pitchFamily="34" charset="0"/>
                <a:cs typeface="Open Sans" panose="020B0606030504020204" pitchFamily="34" charset="0"/>
              </a:rPr>
              <a:t> in </a:t>
            </a:r>
            <a:r>
              <a:rPr lang="de-DE" sz="2400" dirty="0" err="1">
                <a:latin typeface="Avenir Next" panose="020B0503020202020204" pitchFamily="34" charset="0"/>
                <a:ea typeface="Open Sans" panose="020B0606030504020204" pitchFamily="34" charset="0"/>
                <a:cs typeface="Open Sans" panose="020B0606030504020204" pitchFamily="34" charset="0"/>
              </a:rPr>
              <a:t>terms</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of</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implementation</a:t>
            </a:r>
            <a:r>
              <a:rPr lang="de-DE" sz="2400" dirty="0">
                <a:latin typeface="Avenir Next" panose="020B0503020202020204" pitchFamily="34" charset="0"/>
                <a:ea typeface="Open Sans" panose="020B0606030504020204" pitchFamily="34" charset="0"/>
                <a:cs typeface="Open Sans" panose="020B0606030504020204" pitchFamily="34" charset="0"/>
              </a:rPr>
              <a:t> in </a:t>
            </a:r>
            <a:r>
              <a:rPr lang="de-DE" sz="2400" dirty="0" err="1">
                <a:latin typeface="Avenir Next" panose="020B0503020202020204" pitchFamily="34" charset="0"/>
                <a:ea typeface="Open Sans" panose="020B0606030504020204" pitchFamily="34" charset="0"/>
                <a:cs typeface="Open Sans" panose="020B0606030504020204" pitchFamily="34" charset="0"/>
              </a:rPr>
              <a:t>the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regions</a:t>
            </a:r>
            <a:r>
              <a:rPr lang="de-DE" sz="2400" dirty="0">
                <a:latin typeface="Avenir Next" panose="020B0503020202020204" pitchFamily="34" charset="0"/>
                <a:ea typeface="Open Sans" panose="020B0606030504020204" pitchFamily="34" charset="0"/>
                <a:cs typeface="Open Sans" panose="020B0606030504020204" pitchFamily="34" charset="0"/>
              </a:rPr>
              <a:t>? </a:t>
            </a:r>
          </a:p>
          <a:p>
            <a:pPr algn="just"/>
            <a:r>
              <a:rPr lang="de-DE" sz="2400" dirty="0" err="1">
                <a:latin typeface="Avenir Next" panose="020B0503020202020204" pitchFamily="34" charset="0"/>
                <a:ea typeface="Open Sans" panose="020B0606030504020204" pitchFamily="34" charset="0"/>
                <a:cs typeface="Open Sans" panose="020B0606030504020204" pitchFamily="34" charset="0"/>
              </a:rPr>
              <a:t>What</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opportunities</a:t>
            </a:r>
            <a:r>
              <a:rPr lang="de-DE" sz="2400" dirty="0">
                <a:latin typeface="Avenir Next" panose="020B0503020202020204" pitchFamily="34" charset="0"/>
                <a:ea typeface="Open Sans" panose="020B0606030504020204" pitchFamily="34" charset="0"/>
                <a:cs typeface="Open Sans" panose="020B0606030504020204" pitchFamily="34" charset="0"/>
              </a:rPr>
              <a:t> and </a:t>
            </a:r>
            <a:r>
              <a:rPr lang="de-DE" sz="2400" dirty="0" err="1">
                <a:latin typeface="Avenir Next" panose="020B0503020202020204" pitchFamily="34" charset="0"/>
                <a:ea typeface="Open Sans" panose="020B0606030504020204" pitchFamily="34" charset="0"/>
                <a:cs typeface="Open Sans" panose="020B0606030504020204" pitchFamily="34" charset="0"/>
              </a:rPr>
              <a:t>difficulties</a:t>
            </a:r>
            <a:r>
              <a:rPr lang="de-DE" sz="2400" dirty="0">
                <a:latin typeface="Avenir Next" panose="020B0503020202020204" pitchFamily="34" charset="0"/>
                <a:ea typeface="Open Sans" panose="020B0606030504020204" pitchFamily="34" charset="0"/>
                <a:cs typeface="Open Sans" panose="020B0606030504020204" pitchFamily="34" charset="0"/>
              </a:rPr>
              <a:t> do </a:t>
            </a:r>
            <a:r>
              <a:rPr lang="de-DE" sz="2400" dirty="0" err="1">
                <a:latin typeface="Avenir Next" panose="020B0503020202020204" pitchFamily="34" charset="0"/>
                <a:ea typeface="Open Sans" panose="020B0606030504020204" pitchFamily="34" charset="0"/>
                <a:cs typeface="Open Sans" panose="020B0606030504020204" pitchFamily="34" charset="0"/>
              </a:rPr>
              <a:t>you</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see</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with</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regard</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to</a:t>
            </a:r>
            <a:r>
              <a:rPr lang="de-DE" sz="2400" dirty="0">
                <a:latin typeface="Avenir Next" panose="020B0503020202020204" pitchFamily="34" charset="0"/>
                <a:ea typeface="Open Sans" panose="020B0606030504020204" pitchFamily="34" charset="0"/>
                <a:cs typeface="Open Sans" panose="020B0606030504020204" pitchFamily="34" charset="0"/>
              </a:rPr>
              <a:t> </a:t>
            </a:r>
            <a:r>
              <a:rPr lang="de-DE" sz="2400" dirty="0" err="1">
                <a:latin typeface="Avenir Next" panose="020B0503020202020204" pitchFamily="34" charset="0"/>
                <a:ea typeface="Open Sans" panose="020B0606030504020204" pitchFamily="34" charset="0"/>
                <a:cs typeface="Open Sans" panose="020B0606030504020204" pitchFamily="34" charset="0"/>
              </a:rPr>
              <a:t>implementation</a:t>
            </a:r>
            <a:r>
              <a:rPr lang="de-DE" sz="2400" dirty="0">
                <a:latin typeface="Avenir Next" panose="020B0503020202020204" pitchFamily="34" charset="0"/>
                <a:ea typeface="Open Sans" panose="020B0606030504020204" pitchFamily="34" charset="0"/>
                <a:cs typeface="Open Sans" panose="020B0606030504020204" pitchFamily="34" charset="0"/>
              </a:rPr>
              <a:t>?</a:t>
            </a:r>
          </a:p>
          <a:p>
            <a:pPr marL="0" indent="0" algn="just">
              <a:buNone/>
            </a:pPr>
            <a:endParaRPr lang="de-DE" sz="2400" dirty="0">
              <a:latin typeface="Avenir Next" panose="020B0503020202020204" pitchFamily="34" charset="0"/>
              <a:ea typeface="Open Sans" panose="020B0606030504020204" pitchFamily="34" charset="0"/>
              <a:cs typeface="Open Sans" panose="020B0606030504020204" pitchFamily="34" charset="0"/>
            </a:endParaRPr>
          </a:p>
          <a:p>
            <a:pPr marL="0" indent="0" algn="just">
              <a:buNone/>
            </a:pP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Important</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Write down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notes</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a:t>
            </a:r>
          </a:p>
          <a:p>
            <a:pPr marL="0" indent="0" algn="just">
              <a:buNone/>
            </a:pP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You</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are</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going</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to</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present</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your</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results</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in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the</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next</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 </a:t>
            </a:r>
            <a:r>
              <a:rPr lang="de-DE" sz="2400" dirty="0" err="1">
                <a:solidFill>
                  <a:srgbClr val="BD689A"/>
                </a:solidFill>
                <a:latin typeface="Avenir Next" panose="020B0503020202020204" pitchFamily="34" charset="0"/>
                <a:ea typeface="Open Sans" panose="020B0606030504020204" pitchFamily="34" charset="0"/>
                <a:cs typeface="Open Sans" panose="020B0606030504020204" pitchFamily="34" charset="0"/>
              </a:rPr>
              <a:t>stage</a:t>
            </a:r>
            <a:r>
              <a:rPr lang="de-DE" sz="2400" dirty="0">
                <a:solidFill>
                  <a:srgbClr val="BD689A"/>
                </a:solidFill>
                <a:latin typeface="Avenir Next" panose="020B0503020202020204" pitchFamily="34" charset="0"/>
                <a:ea typeface="Open Sans" panose="020B0606030504020204" pitchFamily="34" charset="0"/>
                <a:cs typeface="Open Sans" panose="020B0606030504020204" pitchFamily="34" charset="0"/>
              </a:rPr>
              <a:t>.</a:t>
            </a:r>
          </a:p>
          <a:p>
            <a:pPr marL="0" indent="0" algn="just">
              <a:buNone/>
            </a:pPr>
            <a:endParaRPr lang="de-DE" sz="2400" dirty="0">
              <a:latin typeface="Avenir Next" panose="020B0503020202020204" pitchFamily="34" charset="0"/>
              <a:ea typeface="Open Sans" panose="020B0606030504020204" pitchFamily="34" charset="0"/>
              <a:cs typeface="Open Sans" panose="020B0606030504020204" pitchFamily="34" charset="0"/>
            </a:endParaRPr>
          </a:p>
          <a:p>
            <a:pPr algn="just"/>
            <a:endParaRPr lang="de-DE" sz="2400" dirty="0">
              <a:latin typeface="Avenir Next" panose="020B0503020202020204" pitchFamily="34" charset="0"/>
              <a:ea typeface="Open Sans" panose="020B0606030504020204" pitchFamily="34" charset="0"/>
              <a:cs typeface="Open Sans" panose="020B0606030504020204" pitchFamily="34" charset="0"/>
            </a:endParaRPr>
          </a:p>
        </p:txBody>
      </p:sp>
      <p:pic>
        <p:nvPicPr>
          <p:cNvPr id="5" name="Grafik 4">
            <a:extLst>
              <a:ext uri="{FF2B5EF4-FFF2-40B4-BE49-F238E27FC236}">
                <a16:creationId xmlns:a16="http://schemas.microsoft.com/office/drawing/2014/main" id="{59D93120-32E2-853E-7753-41D224D1B002}"/>
              </a:ext>
            </a:extLst>
          </p:cNvPr>
          <p:cNvPicPr>
            <a:picLocks noChangeAspect="1"/>
          </p:cNvPicPr>
          <p:nvPr/>
        </p:nvPicPr>
        <p:blipFill>
          <a:blip r:embed="rId2"/>
          <a:stretch>
            <a:fillRect/>
          </a:stretch>
        </p:blipFill>
        <p:spPr>
          <a:xfrm>
            <a:off x="0" y="6240754"/>
            <a:ext cx="1255776" cy="617246"/>
          </a:xfrm>
          <a:prstGeom prst="rect">
            <a:avLst/>
          </a:prstGeom>
        </p:spPr>
      </p:pic>
      <p:pic>
        <p:nvPicPr>
          <p:cNvPr id="7" name="Grafik 6">
            <a:extLst>
              <a:ext uri="{FF2B5EF4-FFF2-40B4-BE49-F238E27FC236}">
                <a16:creationId xmlns:a16="http://schemas.microsoft.com/office/drawing/2014/main" id="{99D57A0A-3320-4028-4778-46F88E326676}"/>
              </a:ext>
            </a:extLst>
          </p:cNvPr>
          <p:cNvPicPr>
            <a:picLocks noChangeAspect="1"/>
          </p:cNvPicPr>
          <p:nvPr/>
        </p:nvPicPr>
        <p:blipFill>
          <a:blip r:embed="rId3"/>
          <a:stretch>
            <a:fillRect/>
          </a:stretch>
        </p:blipFill>
        <p:spPr>
          <a:xfrm>
            <a:off x="9310702" y="6240754"/>
            <a:ext cx="2881298" cy="603946"/>
          </a:xfrm>
          <a:prstGeom prst="rect">
            <a:avLst/>
          </a:prstGeom>
        </p:spPr>
      </p:pic>
      <p:pic>
        <p:nvPicPr>
          <p:cNvPr id="4" name="Grafik 3">
            <a:extLst>
              <a:ext uri="{FF2B5EF4-FFF2-40B4-BE49-F238E27FC236}">
                <a16:creationId xmlns:a16="http://schemas.microsoft.com/office/drawing/2014/main" id="{9F693FCE-A623-D7DC-2718-3CE44AEE2870}"/>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21876666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a:extLst>
              <a:ext uri="{FF2B5EF4-FFF2-40B4-BE49-F238E27FC236}">
                <a16:creationId xmlns:a16="http://schemas.microsoft.com/office/drawing/2014/main" id="{5F1C942F-7CC6-8515-8DE5-0EA2A1F3F2F7}"/>
              </a:ext>
            </a:extLst>
          </p:cNvPr>
          <p:cNvSpPr>
            <a:spLocks noGrp="1"/>
          </p:cNvSpPr>
          <p:nvPr>
            <p:ph type="ctrTitle"/>
          </p:nvPr>
        </p:nvSpPr>
        <p:spPr>
          <a:xfrm>
            <a:off x="1524000" y="512065"/>
            <a:ext cx="9144000" cy="2387600"/>
          </a:xfrm>
        </p:spPr>
        <p:txBody>
          <a:bodyPr/>
          <a:lstStyle/>
          <a:p>
            <a:r>
              <a:rPr lang="de-DE" dirty="0" err="1">
                <a:latin typeface="Avenir Next Medium" panose="020B0503020202020204" pitchFamily="34" charset="0"/>
              </a:rPr>
              <a:t>Discussion</a:t>
            </a:r>
            <a:r>
              <a:rPr lang="de-DE" dirty="0">
                <a:latin typeface="Avenir Next Medium" panose="020B0503020202020204" pitchFamily="34" charset="0"/>
              </a:rPr>
              <a:t> </a:t>
            </a:r>
            <a:r>
              <a:rPr lang="de-DE" dirty="0" err="1">
                <a:latin typeface="Avenir Next Medium" panose="020B0503020202020204" pitchFamily="34" charset="0"/>
              </a:rPr>
              <a:t>of</a:t>
            </a:r>
            <a:r>
              <a:rPr lang="de-DE" dirty="0">
                <a:latin typeface="Avenir Next Medium" panose="020B0503020202020204" pitchFamily="34" charset="0"/>
              </a:rPr>
              <a:t> </a:t>
            </a:r>
            <a:r>
              <a:rPr lang="de-DE" dirty="0" err="1">
                <a:latin typeface="Avenir Next Medium" panose="020B0503020202020204" pitchFamily="34" charset="0"/>
              </a:rPr>
              <a:t>results</a:t>
            </a:r>
            <a:endParaRPr lang="de-DE" dirty="0">
              <a:latin typeface="Avenir Next Medium" panose="020B0503020202020204" pitchFamily="34" charset="0"/>
            </a:endParaRPr>
          </a:p>
        </p:txBody>
      </p:sp>
      <p:pic>
        <p:nvPicPr>
          <p:cNvPr id="5" name="Inhaltsplatzhalter 4" descr="Besprechung mit einfarbiger Füllung">
            <a:extLst>
              <a:ext uri="{FF2B5EF4-FFF2-40B4-BE49-F238E27FC236}">
                <a16:creationId xmlns:a16="http://schemas.microsoft.com/office/drawing/2014/main" id="{F0C83785-6B94-A83C-C24D-E815DC45C177}"/>
              </a:ext>
            </a:extLst>
          </p:cNvPr>
          <p:cNvPicPr>
            <a:picLocks noGrp="1" noChangeAspect="1"/>
          </p:cNvPicPr>
          <p:nvPr>
            <p:ph idx="4294967295"/>
          </p:nvPr>
        </p:nvPicPr>
        <p:blipFill>
          <a:blip>
            <a:extLst>
              <a:ext uri="{96DAC541-7B7A-43D3-8B79-37D633B846F1}">
                <asvg:svgBlip xmlns:asvg="http://schemas.microsoft.com/office/drawing/2016/SVG/main" r:embed="rId2"/>
              </a:ext>
            </a:extLst>
          </a:blip>
          <a:stretch>
            <a:fillRect/>
          </a:stretch>
        </p:blipFill>
        <p:spPr>
          <a:xfrm>
            <a:off x="4171950" y="2392654"/>
            <a:ext cx="3848100" cy="3848100"/>
          </a:xfrm>
        </p:spPr>
      </p:pic>
      <p:pic>
        <p:nvPicPr>
          <p:cNvPr id="4" name="Grafik 3">
            <a:extLst>
              <a:ext uri="{FF2B5EF4-FFF2-40B4-BE49-F238E27FC236}">
                <a16:creationId xmlns:a16="http://schemas.microsoft.com/office/drawing/2014/main" id="{648DD166-3A1F-3737-80BE-66A89B7DA032}"/>
              </a:ext>
            </a:extLst>
          </p:cNvPr>
          <p:cNvPicPr>
            <a:picLocks noChangeAspect="1"/>
          </p:cNvPicPr>
          <p:nvPr/>
        </p:nvPicPr>
        <p:blipFill>
          <a:blip r:embed="rId3"/>
          <a:stretch>
            <a:fillRect/>
          </a:stretch>
        </p:blipFill>
        <p:spPr>
          <a:xfrm>
            <a:off x="0" y="6240754"/>
            <a:ext cx="1255776" cy="617246"/>
          </a:xfrm>
          <a:prstGeom prst="rect">
            <a:avLst/>
          </a:prstGeom>
        </p:spPr>
      </p:pic>
      <p:pic>
        <p:nvPicPr>
          <p:cNvPr id="2" name="Grafik 1">
            <a:extLst>
              <a:ext uri="{FF2B5EF4-FFF2-40B4-BE49-F238E27FC236}">
                <a16:creationId xmlns:a16="http://schemas.microsoft.com/office/drawing/2014/main" id="{9C992D1D-F397-91D4-5375-845246E8A521}"/>
              </a:ext>
            </a:extLst>
          </p:cNvPr>
          <p:cNvPicPr>
            <a:picLocks noChangeAspect="1"/>
          </p:cNvPicPr>
          <p:nvPr/>
        </p:nvPicPr>
        <p:blipFill>
          <a:blip r:embed="rId4"/>
          <a:stretch>
            <a:fillRect/>
          </a:stretch>
        </p:blipFill>
        <p:spPr>
          <a:xfrm>
            <a:off x="9310702" y="6240754"/>
            <a:ext cx="2881298" cy="603946"/>
          </a:xfrm>
          <a:prstGeom prst="rect">
            <a:avLst/>
          </a:prstGeom>
        </p:spPr>
      </p:pic>
      <p:pic>
        <p:nvPicPr>
          <p:cNvPr id="3" name="Grafik 2">
            <a:extLst>
              <a:ext uri="{FF2B5EF4-FFF2-40B4-BE49-F238E27FC236}">
                <a16:creationId xmlns:a16="http://schemas.microsoft.com/office/drawing/2014/main" id="{47CCF3AD-8F5C-7F49-8D1A-6FD2E33A8D2A}"/>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968186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6A3931C-E596-173F-F59C-E46AB9899C69}"/>
              </a:ext>
            </a:extLst>
          </p:cNvPr>
          <p:cNvSpPr>
            <a:spLocks noGrp="1"/>
          </p:cNvSpPr>
          <p:nvPr>
            <p:ph type="title"/>
          </p:nvPr>
        </p:nvSpPr>
        <p:spPr/>
        <p:txBody>
          <a:bodyPr>
            <a:normAutofit/>
          </a:bodyPr>
          <a:lstStyle/>
          <a:p>
            <a:r>
              <a:rPr lang="de-FR" b="1" dirty="0">
                <a:latin typeface="Avenir Next" panose="020B0503020202020204" pitchFamily="34" charset="0"/>
              </a:rPr>
              <a:t>What are typical answers </a:t>
            </a:r>
            <a:br>
              <a:rPr lang="de-FR" b="1" dirty="0">
                <a:latin typeface="Avenir Next" panose="020B0503020202020204" pitchFamily="34" charset="0"/>
              </a:rPr>
            </a:br>
            <a:r>
              <a:rPr lang="de-FR" b="1" dirty="0">
                <a:latin typeface="Avenir Next" panose="020B0503020202020204" pitchFamily="34" charset="0"/>
              </a:rPr>
              <a:t>given by youngsters? </a:t>
            </a:r>
          </a:p>
        </p:txBody>
      </p:sp>
      <p:sp>
        <p:nvSpPr>
          <p:cNvPr id="3" name="Inhaltsplatzhalter 2">
            <a:extLst>
              <a:ext uri="{FF2B5EF4-FFF2-40B4-BE49-F238E27FC236}">
                <a16:creationId xmlns:a16="http://schemas.microsoft.com/office/drawing/2014/main" id="{53AA9B66-6B1A-AB22-B0D1-9930522F345C}"/>
              </a:ext>
            </a:extLst>
          </p:cNvPr>
          <p:cNvSpPr>
            <a:spLocks noGrp="1"/>
          </p:cNvSpPr>
          <p:nvPr>
            <p:ph idx="1"/>
          </p:nvPr>
        </p:nvSpPr>
        <p:spPr/>
        <p:txBody>
          <a:bodyPr/>
          <a:lstStyle/>
          <a:p>
            <a:r>
              <a:rPr lang="de-DE" dirty="0">
                <a:latin typeface="Avenir Next" panose="020B0503020202020204" pitchFamily="34" charset="0"/>
              </a:rPr>
              <a:t>Economy vs. Climate</a:t>
            </a:r>
            <a:endParaRPr lang="de-FR" dirty="0">
              <a:latin typeface="Avenir Next" panose="020B0503020202020204" pitchFamily="34" charset="0"/>
            </a:endParaRPr>
          </a:p>
          <a:p>
            <a:r>
              <a:rPr lang="de-DE" dirty="0">
                <a:latin typeface="Avenir Next" panose="020B0503020202020204" pitchFamily="34" charset="0"/>
              </a:rPr>
              <a:t>Expensive – </a:t>
            </a:r>
            <a:r>
              <a:rPr lang="de-DE" dirty="0" err="1">
                <a:latin typeface="Avenir Next" panose="020B0503020202020204" pitchFamily="34" charset="0"/>
              </a:rPr>
              <a:t>no</a:t>
            </a:r>
            <a:r>
              <a:rPr lang="de-DE" dirty="0">
                <a:latin typeface="Avenir Next" panose="020B0503020202020204" pitchFamily="34" charset="0"/>
              </a:rPr>
              <a:t> </a:t>
            </a:r>
            <a:r>
              <a:rPr lang="de-DE" dirty="0" err="1">
                <a:latin typeface="Avenir Next" panose="020B0503020202020204" pitchFamily="34" charset="0"/>
              </a:rPr>
              <a:t>money</a:t>
            </a:r>
            <a:r>
              <a:rPr lang="de-FR" dirty="0">
                <a:latin typeface="Avenir Next" panose="020B0503020202020204" pitchFamily="34" charset="0"/>
              </a:rPr>
              <a:t> </a:t>
            </a:r>
          </a:p>
          <a:p>
            <a:r>
              <a:rPr lang="de-DE" dirty="0" err="1">
                <a:latin typeface="Avenir Next" panose="020B0503020202020204" pitchFamily="34" charset="0"/>
              </a:rPr>
              <a:t>Everyone</a:t>
            </a:r>
            <a:r>
              <a:rPr lang="de-DE" dirty="0">
                <a:latin typeface="Avenir Next" panose="020B0503020202020204" pitchFamily="34" charset="0"/>
              </a:rPr>
              <a:t> </a:t>
            </a:r>
            <a:r>
              <a:rPr lang="de-DE" dirty="0" err="1">
                <a:latin typeface="Avenir Next" panose="020B0503020202020204" pitchFamily="34" charset="0"/>
              </a:rPr>
              <a:t>has</a:t>
            </a:r>
            <a:r>
              <a:rPr lang="de-DE" dirty="0">
                <a:latin typeface="Avenir Next" panose="020B0503020202020204" pitchFamily="34" charset="0"/>
              </a:rPr>
              <a:t> </a:t>
            </a:r>
            <a:r>
              <a:rPr lang="de-DE" dirty="0" err="1">
                <a:latin typeface="Avenir Next" panose="020B0503020202020204" pitchFamily="34" charset="0"/>
              </a:rPr>
              <a:t>to</a:t>
            </a:r>
            <a:r>
              <a:rPr lang="de-DE" dirty="0">
                <a:latin typeface="Avenir Next" panose="020B0503020202020204" pitchFamily="34" charset="0"/>
              </a:rPr>
              <a:t> </a:t>
            </a:r>
            <a:r>
              <a:rPr lang="de-DE" dirty="0" err="1">
                <a:latin typeface="Avenir Next" panose="020B0503020202020204" pitchFamily="34" charset="0"/>
              </a:rPr>
              <a:t>participate</a:t>
            </a:r>
            <a:endParaRPr lang="de-DE" dirty="0">
              <a:latin typeface="Avenir Next" panose="020B0503020202020204" pitchFamily="34" charset="0"/>
            </a:endParaRPr>
          </a:p>
          <a:p>
            <a:endParaRPr lang="de-DE" dirty="0">
              <a:latin typeface="Avenir Next" panose="020B0503020202020204" pitchFamily="34" charset="0"/>
            </a:endParaRPr>
          </a:p>
          <a:p>
            <a:pPr marL="0" indent="0">
              <a:buNone/>
            </a:pPr>
            <a:r>
              <a:rPr lang="de-DE" dirty="0">
                <a:latin typeface="Avenir Next" panose="020B0503020202020204" pitchFamily="34" charset="0"/>
                <a:sym typeface="Wingdings" pitchFamily="2" charset="2"/>
              </a:rPr>
              <a:t> In </a:t>
            </a:r>
            <a:r>
              <a:rPr lang="de-DE" dirty="0" err="1">
                <a:latin typeface="Avenir Next" panose="020B0503020202020204" pitchFamily="34" charset="0"/>
                <a:sym typeface="Wingdings" pitchFamily="2" charset="2"/>
              </a:rPr>
              <a:t>general</a:t>
            </a:r>
            <a:r>
              <a:rPr lang="de-DE" dirty="0">
                <a:latin typeface="Avenir Next" panose="020B0503020202020204" pitchFamily="34" charset="0"/>
                <a:sym typeface="Wingdings" pitchFamily="2" charset="2"/>
              </a:rPr>
              <a:t>, </a:t>
            </a:r>
            <a:r>
              <a:rPr lang="de-DE" dirty="0" err="1">
                <a:latin typeface="Avenir Next" panose="020B0503020202020204" pitchFamily="34" charset="0"/>
                <a:sym typeface="Wingdings" pitchFamily="2" charset="2"/>
              </a:rPr>
              <a:t>it</a:t>
            </a:r>
            <a:r>
              <a:rPr lang="de-DE" dirty="0">
                <a:latin typeface="Avenir Next" panose="020B0503020202020204" pitchFamily="34" charset="0"/>
                <a:sym typeface="Wingdings" pitchFamily="2" charset="2"/>
              </a:rPr>
              <a:t> </a:t>
            </a:r>
            <a:r>
              <a:rPr lang="de-DE" dirty="0" err="1">
                <a:latin typeface="Avenir Next" panose="020B0503020202020204" pitchFamily="34" charset="0"/>
                <a:sym typeface="Wingdings" pitchFamily="2" charset="2"/>
              </a:rPr>
              <a:t>is</a:t>
            </a:r>
            <a:r>
              <a:rPr lang="de-DE" dirty="0">
                <a:latin typeface="Avenir Next" panose="020B0503020202020204" pitchFamily="34" charset="0"/>
                <a:sym typeface="Wingdings" pitchFamily="2" charset="2"/>
              </a:rPr>
              <a:t> </a:t>
            </a:r>
            <a:r>
              <a:rPr lang="de-DE" dirty="0" err="1">
                <a:latin typeface="Avenir Next" panose="020B0503020202020204" pitchFamily="34" charset="0"/>
                <a:sym typeface="Wingdings" pitchFamily="2" charset="2"/>
              </a:rPr>
              <a:t>easier</a:t>
            </a:r>
            <a:r>
              <a:rPr lang="de-DE" dirty="0">
                <a:latin typeface="Avenir Next" panose="020B0503020202020204" pitchFamily="34" charset="0"/>
                <a:sym typeface="Wingdings" pitchFamily="2" charset="2"/>
              </a:rPr>
              <a:t> </a:t>
            </a:r>
            <a:r>
              <a:rPr lang="de-DE" dirty="0" err="1">
                <a:latin typeface="Avenir Next" panose="020B0503020202020204" pitchFamily="34" charset="0"/>
                <a:sym typeface="Wingdings" pitchFamily="2" charset="2"/>
              </a:rPr>
              <a:t>for</a:t>
            </a:r>
            <a:r>
              <a:rPr lang="de-DE" dirty="0">
                <a:latin typeface="Avenir Next" panose="020B0503020202020204" pitchFamily="34" charset="0"/>
                <a:sym typeface="Wingdings" pitchFamily="2" charset="2"/>
              </a:rPr>
              <a:t> </a:t>
            </a:r>
            <a:r>
              <a:rPr lang="de-DE" dirty="0" err="1">
                <a:latin typeface="Avenir Next" panose="020B0503020202020204" pitchFamily="34" charset="0"/>
                <a:sym typeface="Wingdings" pitchFamily="2" charset="2"/>
              </a:rPr>
              <a:t>them</a:t>
            </a:r>
            <a:r>
              <a:rPr lang="de-DE" dirty="0">
                <a:latin typeface="Avenir Next" panose="020B0503020202020204" pitchFamily="34" charset="0"/>
                <a:sym typeface="Wingdings" pitchFamily="2" charset="2"/>
              </a:rPr>
              <a:t> </a:t>
            </a:r>
            <a:r>
              <a:rPr lang="de-DE" dirty="0" err="1">
                <a:latin typeface="Avenir Next" panose="020B0503020202020204" pitchFamily="34" charset="0"/>
                <a:sym typeface="Wingdings" pitchFamily="2" charset="2"/>
              </a:rPr>
              <a:t>to</a:t>
            </a:r>
            <a:r>
              <a:rPr lang="de-DE" dirty="0">
                <a:latin typeface="Avenir Next" panose="020B0503020202020204" pitchFamily="34" charset="0"/>
                <a:sym typeface="Wingdings" pitchFamily="2" charset="2"/>
              </a:rPr>
              <a:t> find </a:t>
            </a:r>
            <a:r>
              <a:rPr lang="de-DE" dirty="0" err="1">
                <a:latin typeface="Avenir Next" panose="020B0503020202020204" pitchFamily="34" charset="0"/>
                <a:sym typeface="Wingdings" pitchFamily="2" charset="2"/>
              </a:rPr>
              <a:t>challenges</a:t>
            </a:r>
            <a:endParaRPr lang="de-FR" dirty="0">
              <a:latin typeface="Avenir Next" panose="020B0503020202020204" pitchFamily="34" charset="0"/>
            </a:endParaRPr>
          </a:p>
          <a:p>
            <a:endParaRPr lang="de-FR" dirty="0">
              <a:latin typeface="Avenir Next" panose="020B0503020202020204" pitchFamily="34" charset="0"/>
            </a:endParaRPr>
          </a:p>
        </p:txBody>
      </p:sp>
      <p:pic>
        <p:nvPicPr>
          <p:cNvPr id="4" name="Grafik 3">
            <a:extLst>
              <a:ext uri="{FF2B5EF4-FFF2-40B4-BE49-F238E27FC236}">
                <a16:creationId xmlns:a16="http://schemas.microsoft.com/office/drawing/2014/main" id="{F523A865-326C-0313-7385-00128A9057AB}"/>
              </a:ext>
            </a:extLst>
          </p:cNvPr>
          <p:cNvPicPr>
            <a:picLocks noChangeAspect="1"/>
          </p:cNvPicPr>
          <p:nvPr/>
        </p:nvPicPr>
        <p:blipFill>
          <a:blip r:embed="rId2"/>
          <a:stretch>
            <a:fillRect/>
          </a:stretch>
        </p:blipFill>
        <p:spPr>
          <a:xfrm>
            <a:off x="0" y="6240754"/>
            <a:ext cx="1255776" cy="617246"/>
          </a:xfrm>
          <a:prstGeom prst="rect">
            <a:avLst/>
          </a:prstGeom>
        </p:spPr>
      </p:pic>
      <p:pic>
        <p:nvPicPr>
          <p:cNvPr id="5" name="Grafik 4">
            <a:extLst>
              <a:ext uri="{FF2B5EF4-FFF2-40B4-BE49-F238E27FC236}">
                <a16:creationId xmlns:a16="http://schemas.microsoft.com/office/drawing/2014/main" id="{27F4E852-C52F-8B4A-2B83-32354C3CC741}"/>
              </a:ext>
            </a:extLst>
          </p:cNvPr>
          <p:cNvPicPr>
            <a:picLocks noChangeAspect="1"/>
          </p:cNvPicPr>
          <p:nvPr/>
        </p:nvPicPr>
        <p:blipFill>
          <a:blip r:embed="rId3"/>
          <a:stretch>
            <a:fillRect/>
          </a:stretch>
        </p:blipFill>
        <p:spPr>
          <a:xfrm>
            <a:off x="9310702" y="6240754"/>
            <a:ext cx="2881298" cy="603946"/>
          </a:xfrm>
          <a:prstGeom prst="rect">
            <a:avLst/>
          </a:prstGeom>
        </p:spPr>
      </p:pic>
      <p:pic>
        <p:nvPicPr>
          <p:cNvPr id="6" name="Grafik 5">
            <a:extLst>
              <a:ext uri="{FF2B5EF4-FFF2-40B4-BE49-F238E27FC236}">
                <a16:creationId xmlns:a16="http://schemas.microsoft.com/office/drawing/2014/main" id="{DF5BA6D6-8F9C-091E-55A5-AFA9959D9E32}"/>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8466019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654328-6D88-4747-9100-2D147347B32D}"/>
              </a:ext>
            </a:extLst>
          </p:cNvPr>
          <p:cNvSpPr>
            <a:spLocks noGrp="1"/>
          </p:cNvSpPr>
          <p:nvPr>
            <p:ph type="title"/>
          </p:nvPr>
        </p:nvSpPr>
        <p:spPr>
          <a:xfrm>
            <a:off x="-7368250" y="143346"/>
            <a:ext cx="10515600" cy="1325563"/>
          </a:xfrm>
        </p:spPr>
        <p:txBody>
          <a:bodyPr>
            <a:normAutofit/>
          </a:bodyPr>
          <a:lstStyle/>
          <a:p>
            <a:pPr algn="r"/>
            <a:r>
              <a:rPr lang="de-DE" b="1" cap="small" dirty="0" err="1">
                <a:latin typeface="Avenir Next Medium" panose="020B0503020202020204" pitchFamily="34" charset="0"/>
                <a:ea typeface="Open Sans" panose="020B0606030504020204" pitchFamily="34" charset="0"/>
                <a:cs typeface="Open Sans" panose="020B0606030504020204" pitchFamily="34" charset="0"/>
              </a:rPr>
              <a:t>Similarities</a:t>
            </a:r>
            <a:endParaRPr lang="de-DE" sz="3600" b="1" dirty="0">
              <a:solidFill>
                <a:schemeClr val="tx1"/>
              </a:solidFill>
              <a:latin typeface="Avenir Next Medium" panose="020B0503020202020204" pitchFamily="34" charset="0"/>
              <a:ea typeface="Open Sans" panose="020B0606030504020204" pitchFamily="34" charset="0"/>
              <a:cs typeface="Open Sans" panose="020B0606030504020204" pitchFamily="34" charset="0"/>
            </a:endParaRPr>
          </a:p>
        </p:txBody>
      </p:sp>
      <p:sp>
        <p:nvSpPr>
          <p:cNvPr id="3" name="Espace réservé du contenu 2">
            <a:extLst>
              <a:ext uri="{FF2B5EF4-FFF2-40B4-BE49-F238E27FC236}">
                <a16:creationId xmlns:a16="http://schemas.microsoft.com/office/drawing/2014/main" id="{F1F82B69-22B1-FB4B-B28D-7634EEFA8B50}"/>
              </a:ext>
            </a:extLst>
          </p:cNvPr>
          <p:cNvSpPr>
            <a:spLocks noGrp="1"/>
          </p:cNvSpPr>
          <p:nvPr>
            <p:ph idx="1"/>
          </p:nvPr>
        </p:nvSpPr>
        <p:spPr/>
        <p:txBody>
          <a:bodyPr anchor="ctr">
            <a:normAutofit fontScale="92500" lnSpcReduction="10000"/>
          </a:bodyPr>
          <a:lstStyle/>
          <a:p>
            <a:r>
              <a:rPr lang="de-DE" sz="2400" dirty="0">
                <a:latin typeface="Avenir Next" panose="020B0503020202020204" pitchFamily="34" charset="0"/>
              </a:rPr>
              <a:t>All </a:t>
            </a:r>
            <a:r>
              <a:rPr lang="de-DE" sz="2400" dirty="0" err="1">
                <a:latin typeface="Avenir Next" panose="020B0503020202020204" pitchFamily="34" charset="0"/>
              </a:rPr>
              <a:t>areas</a:t>
            </a:r>
            <a:r>
              <a:rPr lang="de-DE" sz="2400" dirty="0">
                <a:latin typeface="Avenir Next" panose="020B0503020202020204" pitchFamily="34" charset="0"/>
              </a:rPr>
              <a:t> </a:t>
            </a:r>
            <a:r>
              <a:rPr lang="de-DE" sz="2400" dirty="0" err="1">
                <a:latin typeface="Avenir Next" panose="020B0503020202020204" pitchFamily="34" charset="0"/>
              </a:rPr>
              <a:t>have</a:t>
            </a:r>
            <a:r>
              <a:rPr lang="de-DE" sz="2400" dirty="0">
                <a:latin typeface="Avenir Next" panose="020B0503020202020204" pitchFamily="34" charset="0"/>
              </a:rPr>
              <a:t> a </a:t>
            </a:r>
            <a:r>
              <a:rPr lang="de-DE" sz="2400" dirty="0" err="1">
                <a:latin typeface="Avenir Next" panose="020B0503020202020204" pitchFamily="34" charset="0"/>
              </a:rPr>
              <a:t>local</a:t>
            </a:r>
            <a:r>
              <a:rPr lang="de-DE" sz="2400" dirty="0">
                <a:latin typeface="Avenir Next" panose="020B0503020202020204" pitchFamily="34" charset="0"/>
              </a:rPr>
              <a:t> </a:t>
            </a:r>
            <a:r>
              <a:rPr lang="de-DE" sz="2400" dirty="0" err="1">
                <a:latin typeface="Avenir Next" panose="020B0503020202020204" pitchFamily="34" charset="0"/>
              </a:rPr>
              <a:t>level</a:t>
            </a:r>
            <a:endParaRPr lang="de-DE" sz="2400" dirty="0">
              <a:latin typeface="Avenir Next" panose="020B0503020202020204" pitchFamily="34" charset="0"/>
            </a:endParaRPr>
          </a:p>
          <a:p>
            <a:pPr marL="0" indent="0">
              <a:buNone/>
            </a:pPr>
            <a:r>
              <a:rPr lang="de-DE" sz="2400" dirty="0">
                <a:latin typeface="Avenir Next" panose="020B0503020202020204" pitchFamily="34" charset="0"/>
              </a:rPr>
              <a:t> 	Implementation on </a:t>
            </a:r>
            <a:r>
              <a:rPr lang="de-DE" sz="2400" dirty="0" err="1">
                <a:latin typeface="Avenir Next" panose="020B0503020202020204" pitchFamily="34" charset="0"/>
              </a:rPr>
              <a:t>the</a:t>
            </a:r>
            <a:r>
              <a:rPr lang="de-DE" sz="2400" dirty="0">
                <a:latin typeface="Avenir Next" panose="020B0503020202020204" pitchFamily="34" charset="0"/>
              </a:rPr>
              <a:t> </a:t>
            </a:r>
            <a:r>
              <a:rPr lang="de-DE" sz="2400" dirty="0" err="1">
                <a:latin typeface="Avenir Next" panose="020B0503020202020204" pitchFamily="34" charset="0"/>
              </a:rPr>
              <a:t>ground</a:t>
            </a:r>
            <a:endParaRPr lang="de-DE" sz="2400" dirty="0">
              <a:latin typeface="Avenir Next" panose="020B0503020202020204" pitchFamily="34" charset="0"/>
            </a:endParaRPr>
          </a:p>
          <a:p>
            <a:pPr marL="0" indent="0">
              <a:buNone/>
            </a:pPr>
            <a:r>
              <a:rPr lang="de-DE" sz="2400" dirty="0">
                <a:latin typeface="Avenir Next" panose="020B0503020202020204" pitchFamily="34" charset="0"/>
              </a:rPr>
              <a:t>	</a:t>
            </a:r>
          </a:p>
          <a:p>
            <a:r>
              <a:rPr lang="de-DE" sz="2400" dirty="0" err="1">
                <a:latin typeface="Avenir Next" panose="020B0503020202020204" pitchFamily="34" charset="0"/>
              </a:rPr>
              <a:t>Overlapping</a:t>
            </a:r>
            <a:r>
              <a:rPr lang="de-DE" sz="2400" dirty="0">
                <a:latin typeface="Avenir Next" panose="020B0503020202020204" pitchFamily="34" charset="0"/>
              </a:rPr>
              <a:t> potential </a:t>
            </a:r>
            <a:r>
              <a:rPr lang="de-DE" sz="2400" dirty="0" err="1">
                <a:latin typeface="Avenir Next" panose="020B0503020202020204" pitchFamily="34" charset="0"/>
              </a:rPr>
              <a:t>of</a:t>
            </a:r>
            <a:r>
              <a:rPr lang="de-DE" sz="2400" dirty="0">
                <a:latin typeface="Avenir Next" panose="020B0503020202020204" pitchFamily="34" charset="0"/>
              </a:rPr>
              <a:t> </a:t>
            </a:r>
            <a:r>
              <a:rPr lang="de-DE" sz="2400" dirty="0" err="1">
                <a:latin typeface="Avenir Next" panose="020B0503020202020204" pitchFamily="34" charset="0"/>
              </a:rPr>
              <a:t>the</a:t>
            </a:r>
            <a:r>
              <a:rPr lang="de-DE" sz="2400" dirty="0">
                <a:latin typeface="Avenir Next" panose="020B0503020202020204" pitchFamily="34" charset="0"/>
              </a:rPr>
              <a:t> </a:t>
            </a:r>
            <a:r>
              <a:rPr lang="de-DE" sz="2400" dirty="0" err="1">
                <a:latin typeface="Avenir Next" panose="020B0503020202020204" pitchFamily="34" charset="0"/>
              </a:rPr>
              <a:t>topics</a:t>
            </a:r>
            <a:r>
              <a:rPr lang="de-DE" sz="2400" dirty="0">
                <a:latin typeface="Avenir Next" panose="020B0503020202020204" pitchFamily="34" charset="0"/>
              </a:rPr>
              <a:t> </a:t>
            </a:r>
          </a:p>
          <a:p>
            <a:pPr marL="0" indent="0">
              <a:buNone/>
            </a:pPr>
            <a:r>
              <a:rPr lang="de-DE" sz="2400" dirty="0">
                <a:latin typeface="Avenir Next" panose="020B0503020202020204" pitchFamily="34" charset="0"/>
              </a:rPr>
              <a:t>	</a:t>
            </a:r>
            <a:r>
              <a:rPr lang="de-DE" sz="2400" dirty="0" err="1">
                <a:latin typeface="Avenir Next" panose="020B0503020202020204" pitchFamily="34" charset="0"/>
              </a:rPr>
              <a:t>Becomes</a:t>
            </a:r>
            <a:r>
              <a:rPr lang="de-DE" sz="2400" dirty="0">
                <a:latin typeface="Avenir Next" panose="020B0503020202020204" pitchFamily="34" charset="0"/>
              </a:rPr>
              <a:t> </a:t>
            </a:r>
            <a:r>
              <a:rPr lang="de-DE" sz="2400" dirty="0" err="1">
                <a:latin typeface="Avenir Next" panose="020B0503020202020204" pitchFamily="34" charset="0"/>
              </a:rPr>
              <a:t>clear</a:t>
            </a:r>
            <a:r>
              <a:rPr lang="de-DE" sz="2400" dirty="0">
                <a:latin typeface="Avenir Next" panose="020B0503020202020204" pitchFamily="34" charset="0"/>
              </a:rPr>
              <a:t> </a:t>
            </a:r>
            <a:r>
              <a:rPr lang="de-DE" sz="2400" dirty="0" err="1">
                <a:latin typeface="Avenir Next" panose="020B0503020202020204" pitchFamily="34" charset="0"/>
              </a:rPr>
              <a:t>with</a:t>
            </a:r>
            <a:r>
              <a:rPr lang="de-DE" sz="2400" dirty="0">
                <a:latin typeface="Avenir Next" panose="020B0503020202020204" pitchFamily="34" charset="0"/>
              </a:rPr>
              <a:t> </a:t>
            </a:r>
            <a:r>
              <a:rPr lang="de-DE" sz="2400" dirty="0" err="1">
                <a:latin typeface="Avenir Next" panose="020B0503020202020204" pitchFamily="34" charset="0"/>
              </a:rPr>
              <a:t>the</a:t>
            </a:r>
            <a:r>
              <a:rPr lang="de-DE" sz="2400" dirty="0">
                <a:latin typeface="Avenir Next" panose="020B0503020202020204" pitchFamily="34" charset="0"/>
              </a:rPr>
              <a:t> </a:t>
            </a:r>
            <a:r>
              <a:rPr lang="de-DE" sz="2400" dirty="0" err="1">
                <a:latin typeface="Avenir Next" panose="020B0503020202020204" pitchFamily="34" charset="0"/>
              </a:rPr>
              <a:t>goal</a:t>
            </a:r>
            <a:r>
              <a:rPr lang="de-DE" sz="2400" dirty="0">
                <a:latin typeface="Avenir Next" panose="020B0503020202020204" pitchFamily="34" charset="0"/>
              </a:rPr>
              <a:t> </a:t>
            </a:r>
            <a:r>
              <a:rPr lang="de-DE" sz="2400" dirty="0" err="1">
                <a:latin typeface="Avenir Next" panose="020B0503020202020204" pitchFamily="34" charset="0"/>
              </a:rPr>
              <a:t>of</a:t>
            </a:r>
            <a:r>
              <a:rPr lang="de-DE" sz="2400" dirty="0">
                <a:latin typeface="Avenir Next" panose="020B0503020202020204" pitchFamily="34" charset="0"/>
              </a:rPr>
              <a:t> an "</a:t>
            </a:r>
            <a:r>
              <a:rPr lang="de-DE" sz="2400" dirty="0" err="1">
                <a:latin typeface="Avenir Next" panose="020B0503020202020204" pitchFamily="34" charset="0"/>
              </a:rPr>
              <a:t>economy</a:t>
            </a:r>
            <a:r>
              <a:rPr lang="de-DE" sz="2400" dirty="0">
                <a:latin typeface="Avenir Next" panose="020B0503020202020204" pitchFamily="34" charset="0"/>
              </a:rPr>
              <a:t> </a:t>
            </a:r>
            <a:r>
              <a:rPr lang="de-DE" sz="2400" dirty="0" err="1">
                <a:latin typeface="Avenir Next" panose="020B0503020202020204" pitchFamily="34" charset="0"/>
              </a:rPr>
              <a:t>that</a:t>
            </a:r>
            <a:r>
              <a:rPr lang="de-DE" sz="2400" dirty="0">
                <a:latin typeface="Avenir Next" panose="020B0503020202020204" pitchFamily="34" charset="0"/>
              </a:rPr>
              <a:t> </a:t>
            </a:r>
            <a:r>
              <a:rPr lang="de-DE" sz="2400" dirty="0" err="1">
                <a:latin typeface="Avenir Next" panose="020B0503020202020204" pitchFamily="34" charset="0"/>
              </a:rPr>
              <a:t>works</a:t>
            </a:r>
            <a:r>
              <a:rPr lang="de-DE" sz="2400" dirty="0">
                <a:latin typeface="Avenir Next" panose="020B0503020202020204" pitchFamily="34" charset="0"/>
              </a:rPr>
              <a:t> </a:t>
            </a:r>
            <a:r>
              <a:rPr lang="de-DE" sz="2400" dirty="0" err="1">
                <a:latin typeface="Avenir Next" panose="020B0503020202020204" pitchFamily="34" charset="0"/>
              </a:rPr>
              <a:t>for</a:t>
            </a:r>
            <a:r>
              <a:rPr lang="de-DE" sz="2400" dirty="0">
                <a:latin typeface="Avenir Next" panose="020B0503020202020204" pitchFamily="34" charset="0"/>
              </a:rPr>
              <a:t> </a:t>
            </a:r>
            <a:r>
              <a:rPr lang="de-DE" sz="2400" dirty="0" err="1">
                <a:latin typeface="Avenir Next" panose="020B0503020202020204" pitchFamily="34" charset="0"/>
              </a:rPr>
              <a:t>everyone</a:t>
            </a:r>
            <a:r>
              <a:rPr lang="de-DE" sz="2400" dirty="0">
                <a:latin typeface="Avenir Next" panose="020B0503020202020204" pitchFamily="34" charset="0"/>
              </a:rPr>
              <a:t>": 		Economy </a:t>
            </a:r>
            <a:r>
              <a:rPr lang="de-DE" sz="2400" dirty="0" err="1">
                <a:latin typeface="Avenir Next" panose="020B0503020202020204" pitchFamily="34" charset="0"/>
              </a:rPr>
              <a:t>as</a:t>
            </a:r>
            <a:r>
              <a:rPr lang="de-DE" sz="2400" dirty="0">
                <a:latin typeface="Avenir Next" panose="020B0503020202020204" pitchFamily="34" charset="0"/>
              </a:rPr>
              <a:t> a </a:t>
            </a:r>
            <a:r>
              <a:rPr lang="de-DE" sz="2400" dirty="0" err="1">
                <a:latin typeface="Avenir Next" panose="020B0503020202020204" pitchFamily="34" charset="0"/>
              </a:rPr>
              <a:t>tool</a:t>
            </a:r>
            <a:r>
              <a:rPr lang="de-DE" sz="2400" dirty="0">
                <a:latin typeface="Avenir Next" panose="020B0503020202020204" pitchFamily="34" charset="0"/>
              </a:rPr>
              <a:t> </a:t>
            </a:r>
            <a:r>
              <a:rPr lang="de-DE" sz="2400" dirty="0" err="1">
                <a:latin typeface="Avenir Next" panose="020B0503020202020204" pitchFamily="34" charset="0"/>
              </a:rPr>
              <a:t>for</a:t>
            </a:r>
            <a:r>
              <a:rPr lang="de-DE" sz="2400" dirty="0">
                <a:latin typeface="Avenir Next" panose="020B0503020202020204" pitchFamily="34" charset="0"/>
              </a:rPr>
              <a:t> </a:t>
            </a:r>
            <a:r>
              <a:rPr lang="de-DE" sz="2400" dirty="0" err="1">
                <a:latin typeface="Avenir Next" panose="020B0503020202020204" pitchFamily="34" charset="0"/>
              </a:rPr>
              <a:t>implementing</a:t>
            </a:r>
            <a:r>
              <a:rPr lang="de-DE" sz="2400" dirty="0">
                <a:latin typeface="Avenir Next" panose="020B0503020202020204" pitchFamily="34" charset="0"/>
              </a:rPr>
              <a:t> </a:t>
            </a:r>
            <a:r>
              <a:rPr lang="de-DE" sz="2400" dirty="0" err="1">
                <a:latin typeface="Avenir Next" panose="020B0503020202020204" pitchFamily="34" charset="0"/>
              </a:rPr>
              <a:t>the</a:t>
            </a:r>
            <a:r>
              <a:rPr lang="de-DE" sz="2400" dirty="0">
                <a:latin typeface="Avenir Next" panose="020B0503020202020204" pitchFamily="34" charset="0"/>
              </a:rPr>
              <a:t> </a:t>
            </a:r>
            <a:r>
              <a:rPr lang="de-DE" sz="2400" dirty="0" err="1">
                <a:latin typeface="Avenir Next" panose="020B0503020202020204" pitchFamily="34" charset="0"/>
              </a:rPr>
              <a:t>other</a:t>
            </a:r>
            <a:r>
              <a:rPr lang="de-DE" sz="2400" dirty="0">
                <a:latin typeface="Avenir Next" panose="020B0503020202020204" pitchFamily="34" charset="0"/>
              </a:rPr>
              <a:t> </a:t>
            </a:r>
            <a:r>
              <a:rPr lang="de-DE" sz="2400" dirty="0" err="1">
                <a:latin typeface="Avenir Next" panose="020B0503020202020204" pitchFamily="34" charset="0"/>
              </a:rPr>
              <a:t>goals</a:t>
            </a:r>
            <a:r>
              <a:rPr lang="de-DE" sz="2400" dirty="0">
                <a:latin typeface="Avenir Next" panose="020B0503020202020204" pitchFamily="34" charset="0"/>
              </a:rPr>
              <a:t> </a:t>
            </a:r>
          </a:p>
          <a:p>
            <a:endParaRPr lang="de-DE" sz="2400" dirty="0">
              <a:latin typeface="Avenir Next" panose="020B0503020202020204" pitchFamily="34" charset="0"/>
            </a:endParaRPr>
          </a:p>
          <a:p>
            <a:r>
              <a:rPr lang="de-DE" sz="2400" dirty="0">
                <a:latin typeface="Avenir Next" panose="020B0503020202020204" pitchFamily="34" charset="0"/>
              </a:rPr>
              <a:t>Future potential </a:t>
            </a:r>
          </a:p>
          <a:p>
            <a:pPr marL="0" indent="0">
              <a:buNone/>
            </a:pPr>
            <a:r>
              <a:rPr lang="de-DE" sz="2400" dirty="0">
                <a:latin typeface="Avenir Next" panose="020B0503020202020204" pitchFamily="34" charset="0"/>
              </a:rPr>
              <a:t>	EU </a:t>
            </a:r>
            <a:r>
              <a:rPr lang="de-DE" sz="2400" dirty="0" err="1">
                <a:latin typeface="Avenir Next" panose="020B0503020202020204" pitchFamily="34" charset="0"/>
              </a:rPr>
              <a:t>as</a:t>
            </a:r>
            <a:r>
              <a:rPr lang="de-DE" sz="2400" dirty="0">
                <a:latin typeface="Avenir Next" panose="020B0503020202020204" pitchFamily="34" charset="0"/>
              </a:rPr>
              <a:t> a </a:t>
            </a:r>
            <a:r>
              <a:rPr lang="de-DE" sz="2400" dirty="0" err="1">
                <a:latin typeface="Avenir Next" panose="020B0503020202020204" pitchFamily="34" charset="0"/>
              </a:rPr>
              <a:t>pioneer</a:t>
            </a:r>
            <a:r>
              <a:rPr lang="de-DE" sz="2400" dirty="0">
                <a:latin typeface="Avenir Next" panose="020B0503020202020204" pitchFamily="34" charset="0"/>
              </a:rPr>
              <a:t> in </a:t>
            </a:r>
            <a:r>
              <a:rPr lang="de-DE" sz="2400" dirty="0" err="1">
                <a:latin typeface="Avenir Next" panose="020B0503020202020204" pitchFamily="34" charset="0"/>
              </a:rPr>
              <a:t>the</a:t>
            </a:r>
            <a:r>
              <a:rPr lang="de-DE" sz="2400" dirty="0">
                <a:latin typeface="Avenir Next" panose="020B0503020202020204" pitchFamily="34" charset="0"/>
              </a:rPr>
              <a:t> </a:t>
            </a:r>
            <a:r>
              <a:rPr lang="de-DE" sz="2400" dirty="0" err="1">
                <a:latin typeface="Avenir Next" panose="020B0503020202020204" pitchFamily="34" charset="0"/>
              </a:rPr>
              <a:t>field</a:t>
            </a:r>
            <a:r>
              <a:rPr lang="de-DE" sz="2400" dirty="0">
                <a:latin typeface="Avenir Next" panose="020B0503020202020204" pitchFamily="34" charset="0"/>
              </a:rPr>
              <a:t> </a:t>
            </a:r>
            <a:r>
              <a:rPr lang="de-DE" sz="2400" dirty="0" err="1">
                <a:latin typeface="Avenir Next" panose="020B0503020202020204" pitchFamily="34" charset="0"/>
              </a:rPr>
              <a:t>of</a:t>
            </a:r>
            <a:r>
              <a:rPr lang="de-DE" sz="2400" dirty="0">
                <a:latin typeface="Avenir Next" panose="020B0503020202020204" pitchFamily="34" charset="0"/>
              </a:rPr>
              <a:t> </a:t>
            </a:r>
            <a:r>
              <a:rPr lang="de-DE" sz="2400" dirty="0" err="1">
                <a:latin typeface="Avenir Next" panose="020B0503020202020204" pitchFamily="34" charset="0"/>
              </a:rPr>
              <a:t>sustainable</a:t>
            </a:r>
            <a:r>
              <a:rPr lang="de-DE" sz="2400" dirty="0">
                <a:latin typeface="Avenir Next" panose="020B0503020202020204" pitchFamily="34" charset="0"/>
              </a:rPr>
              <a:t> </a:t>
            </a:r>
            <a:r>
              <a:rPr lang="de-DE" sz="2400" dirty="0" err="1">
                <a:latin typeface="Avenir Next" panose="020B0503020202020204" pitchFamily="34" charset="0"/>
              </a:rPr>
              <a:t>development</a:t>
            </a:r>
            <a:r>
              <a:rPr lang="de-DE" sz="2400" dirty="0">
                <a:latin typeface="Avenir Next" panose="020B0503020202020204" pitchFamily="34" charset="0"/>
              </a:rPr>
              <a:t> and 	</a:t>
            </a:r>
            <a:r>
              <a:rPr lang="de-DE" sz="2400" dirty="0" err="1">
                <a:latin typeface="Avenir Next" panose="020B0503020202020204" pitchFamily="34" charset="0"/>
              </a:rPr>
              <a:t>digitalization</a:t>
            </a:r>
            <a:r>
              <a:rPr lang="de-DE" sz="2400" dirty="0">
                <a:latin typeface="Avenir Next" panose="020B0503020202020204" pitchFamily="34" charset="0"/>
              </a:rPr>
              <a:t>?</a:t>
            </a:r>
          </a:p>
          <a:p>
            <a:pPr marL="0" indent="0">
              <a:buNone/>
            </a:pPr>
            <a:r>
              <a:rPr lang="de-DE" sz="2400" dirty="0">
                <a:latin typeface="Avenir Next" panose="020B0503020202020204" pitchFamily="34" charset="0"/>
              </a:rPr>
              <a:t>		</a:t>
            </a:r>
          </a:p>
        </p:txBody>
      </p:sp>
      <p:pic>
        <p:nvPicPr>
          <p:cNvPr id="5" name="Grafik 4">
            <a:extLst>
              <a:ext uri="{FF2B5EF4-FFF2-40B4-BE49-F238E27FC236}">
                <a16:creationId xmlns:a16="http://schemas.microsoft.com/office/drawing/2014/main" id="{59D93120-32E2-853E-7753-41D224D1B002}"/>
              </a:ext>
            </a:extLst>
          </p:cNvPr>
          <p:cNvPicPr>
            <a:picLocks noChangeAspect="1"/>
          </p:cNvPicPr>
          <p:nvPr/>
        </p:nvPicPr>
        <p:blipFill>
          <a:blip r:embed="rId2"/>
          <a:stretch>
            <a:fillRect/>
          </a:stretch>
        </p:blipFill>
        <p:spPr>
          <a:xfrm>
            <a:off x="0" y="6240754"/>
            <a:ext cx="1255776" cy="617246"/>
          </a:xfrm>
          <a:prstGeom prst="rect">
            <a:avLst/>
          </a:prstGeom>
        </p:spPr>
      </p:pic>
      <p:sp>
        <p:nvSpPr>
          <p:cNvPr id="8" name="Pfeil nach rechts 7">
            <a:extLst>
              <a:ext uri="{FF2B5EF4-FFF2-40B4-BE49-F238E27FC236}">
                <a16:creationId xmlns:a16="http://schemas.microsoft.com/office/drawing/2014/main" id="{C4A968C4-4E87-6619-A0BA-F7B27D5FCF0B}"/>
              </a:ext>
            </a:extLst>
          </p:cNvPr>
          <p:cNvSpPr/>
          <p:nvPr/>
        </p:nvSpPr>
        <p:spPr>
          <a:xfrm>
            <a:off x="1280238" y="2412131"/>
            <a:ext cx="364067" cy="1467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10" name="Pfeil nach rechts 9">
            <a:extLst>
              <a:ext uri="{FF2B5EF4-FFF2-40B4-BE49-F238E27FC236}">
                <a16:creationId xmlns:a16="http://schemas.microsoft.com/office/drawing/2014/main" id="{6C3271E3-CA86-5650-C35F-125A13D5776A}"/>
              </a:ext>
            </a:extLst>
          </p:cNvPr>
          <p:cNvSpPr/>
          <p:nvPr/>
        </p:nvSpPr>
        <p:spPr>
          <a:xfrm>
            <a:off x="1255775" y="3602803"/>
            <a:ext cx="364067" cy="1467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sp>
        <p:nvSpPr>
          <p:cNvPr id="11" name="Pfeil nach rechts 10">
            <a:extLst>
              <a:ext uri="{FF2B5EF4-FFF2-40B4-BE49-F238E27FC236}">
                <a16:creationId xmlns:a16="http://schemas.microsoft.com/office/drawing/2014/main" id="{EFCB76EA-1227-F836-11C7-30DF74492E46}"/>
              </a:ext>
            </a:extLst>
          </p:cNvPr>
          <p:cNvSpPr/>
          <p:nvPr/>
        </p:nvSpPr>
        <p:spPr>
          <a:xfrm>
            <a:off x="1255776" y="5086986"/>
            <a:ext cx="364067" cy="1467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1A0FF2AB-A247-ED71-D0E8-30186987E2DE}"/>
              </a:ext>
            </a:extLst>
          </p:cNvPr>
          <p:cNvPicPr>
            <a:picLocks noChangeAspect="1"/>
          </p:cNvPicPr>
          <p:nvPr/>
        </p:nvPicPr>
        <p:blipFill>
          <a:blip r:embed="rId3"/>
          <a:stretch>
            <a:fillRect/>
          </a:stretch>
        </p:blipFill>
        <p:spPr>
          <a:xfrm>
            <a:off x="9310702" y="6240754"/>
            <a:ext cx="2881298" cy="603946"/>
          </a:xfrm>
          <a:prstGeom prst="rect">
            <a:avLst/>
          </a:prstGeom>
        </p:spPr>
      </p:pic>
      <p:pic>
        <p:nvPicPr>
          <p:cNvPr id="4" name="Grafik 3">
            <a:extLst>
              <a:ext uri="{FF2B5EF4-FFF2-40B4-BE49-F238E27FC236}">
                <a16:creationId xmlns:a16="http://schemas.microsoft.com/office/drawing/2014/main" id="{C5384D4D-701C-C248-DEDD-901A9590E268}"/>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4051932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649571-A19F-B76E-9F96-5674E5CDC838}"/>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8FAAE685-724D-A5CD-F191-65451BA8D53F}"/>
              </a:ext>
            </a:extLst>
          </p:cNvPr>
          <p:cNvSpPr>
            <a:spLocks noGrp="1"/>
          </p:cNvSpPr>
          <p:nvPr>
            <p:ph type="ctrTitle"/>
          </p:nvPr>
        </p:nvSpPr>
        <p:spPr>
          <a:xfrm>
            <a:off x="1524000" y="512065"/>
            <a:ext cx="9144000" cy="2387600"/>
          </a:xfrm>
        </p:spPr>
        <p:txBody>
          <a:bodyPr/>
          <a:lstStyle/>
          <a:p>
            <a:r>
              <a:rPr lang="de-DE" dirty="0" err="1">
                <a:latin typeface="Avenir Next Medium" panose="020B0503020202020204" pitchFamily="34" charset="0"/>
              </a:rPr>
              <a:t>Discussion</a:t>
            </a:r>
            <a:r>
              <a:rPr lang="de-DE" dirty="0">
                <a:latin typeface="Avenir Next Medium" panose="020B0503020202020204" pitchFamily="34" charset="0"/>
              </a:rPr>
              <a:t> </a:t>
            </a:r>
            <a:r>
              <a:rPr lang="de-DE" dirty="0" err="1">
                <a:latin typeface="Avenir Next Medium" panose="020B0503020202020204" pitchFamily="34" charset="0"/>
              </a:rPr>
              <a:t>of</a:t>
            </a:r>
            <a:r>
              <a:rPr lang="de-DE" dirty="0">
                <a:latin typeface="Avenir Next Medium" panose="020B0503020202020204" pitchFamily="34" charset="0"/>
              </a:rPr>
              <a:t> </a:t>
            </a:r>
            <a:r>
              <a:rPr lang="de-DE" dirty="0" err="1">
                <a:latin typeface="Avenir Next Medium" panose="020B0503020202020204" pitchFamily="34" charset="0"/>
              </a:rPr>
              <a:t>results</a:t>
            </a:r>
            <a:endParaRPr lang="de-DE" dirty="0">
              <a:latin typeface="Avenir Next Medium" panose="020B0503020202020204" pitchFamily="34" charset="0"/>
            </a:endParaRPr>
          </a:p>
        </p:txBody>
      </p:sp>
      <p:pic>
        <p:nvPicPr>
          <p:cNvPr id="5" name="Inhaltsplatzhalter 4" descr="Besprechung mit einfarbiger Füllung">
            <a:extLst>
              <a:ext uri="{FF2B5EF4-FFF2-40B4-BE49-F238E27FC236}">
                <a16:creationId xmlns:a16="http://schemas.microsoft.com/office/drawing/2014/main" id="{CF30AB2B-741E-DECF-33C9-189D33F6BE52}"/>
              </a:ext>
            </a:extLst>
          </p:cNvPr>
          <p:cNvPicPr>
            <a:picLocks noGrp="1" noChangeAspect="1"/>
          </p:cNvPicPr>
          <p:nvPr>
            <p:ph idx="4294967295"/>
          </p:nvPr>
        </p:nvPicPr>
        <p:blipFill>
          <a:blip>
            <a:extLst>
              <a:ext uri="{96DAC541-7B7A-43D3-8B79-37D633B846F1}">
                <asvg:svgBlip xmlns:asvg="http://schemas.microsoft.com/office/drawing/2016/SVG/main" r:embed="rId2"/>
              </a:ext>
            </a:extLst>
          </a:blip>
          <a:stretch>
            <a:fillRect/>
          </a:stretch>
        </p:blipFill>
        <p:spPr>
          <a:xfrm>
            <a:off x="4171950" y="2392654"/>
            <a:ext cx="3848100" cy="3848100"/>
          </a:xfrm>
        </p:spPr>
      </p:pic>
      <p:pic>
        <p:nvPicPr>
          <p:cNvPr id="4" name="Grafik 3">
            <a:extLst>
              <a:ext uri="{FF2B5EF4-FFF2-40B4-BE49-F238E27FC236}">
                <a16:creationId xmlns:a16="http://schemas.microsoft.com/office/drawing/2014/main" id="{F988776B-7742-F435-5555-759420A2D01B}"/>
              </a:ext>
            </a:extLst>
          </p:cNvPr>
          <p:cNvPicPr>
            <a:picLocks noChangeAspect="1"/>
          </p:cNvPicPr>
          <p:nvPr/>
        </p:nvPicPr>
        <p:blipFill>
          <a:blip r:embed="rId3"/>
          <a:stretch>
            <a:fillRect/>
          </a:stretch>
        </p:blipFill>
        <p:spPr>
          <a:xfrm>
            <a:off x="0" y="6240754"/>
            <a:ext cx="1255776" cy="617246"/>
          </a:xfrm>
          <a:prstGeom prst="rect">
            <a:avLst/>
          </a:prstGeom>
        </p:spPr>
      </p:pic>
      <p:pic>
        <p:nvPicPr>
          <p:cNvPr id="2" name="Grafik 1">
            <a:extLst>
              <a:ext uri="{FF2B5EF4-FFF2-40B4-BE49-F238E27FC236}">
                <a16:creationId xmlns:a16="http://schemas.microsoft.com/office/drawing/2014/main" id="{C9B95444-32C2-4C8C-5FB1-F22D52D87F8C}"/>
              </a:ext>
            </a:extLst>
          </p:cNvPr>
          <p:cNvPicPr>
            <a:picLocks noChangeAspect="1"/>
          </p:cNvPicPr>
          <p:nvPr/>
        </p:nvPicPr>
        <p:blipFill>
          <a:blip r:embed="rId4"/>
          <a:stretch>
            <a:fillRect/>
          </a:stretch>
        </p:blipFill>
        <p:spPr>
          <a:xfrm>
            <a:off x="9310702" y="6240754"/>
            <a:ext cx="2881298" cy="603946"/>
          </a:xfrm>
          <a:prstGeom prst="rect">
            <a:avLst/>
          </a:prstGeom>
        </p:spPr>
      </p:pic>
      <p:pic>
        <p:nvPicPr>
          <p:cNvPr id="3" name="Grafik 2">
            <a:extLst>
              <a:ext uri="{FF2B5EF4-FFF2-40B4-BE49-F238E27FC236}">
                <a16:creationId xmlns:a16="http://schemas.microsoft.com/office/drawing/2014/main" id="{D85BAA69-4226-6FD2-FF1D-1B36CB4B1417}"/>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4837286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654328-6D88-4747-9100-2D147347B32D}"/>
              </a:ext>
            </a:extLst>
          </p:cNvPr>
          <p:cNvSpPr>
            <a:spLocks noGrp="1"/>
          </p:cNvSpPr>
          <p:nvPr>
            <p:ph type="title"/>
          </p:nvPr>
        </p:nvSpPr>
        <p:spPr>
          <a:xfrm>
            <a:off x="-7240929" y="85982"/>
            <a:ext cx="10515600" cy="1325563"/>
          </a:xfrm>
        </p:spPr>
        <p:txBody>
          <a:bodyPr>
            <a:normAutofit/>
          </a:bodyPr>
          <a:lstStyle/>
          <a:p>
            <a:pPr algn="r"/>
            <a:r>
              <a:rPr lang="de-DE" b="1" cap="small" dirty="0" err="1">
                <a:latin typeface="Avenir Next Medium" panose="020B0503020202020204" pitchFamily="34" charset="0"/>
                <a:ea typeface="Open Sans" panose="020B0606030504020204" pitchFamily="34" charset="0"/>
                <a:cs typeface="Open Sans" panose="020B0606030504020204" pitchFamily="34" charset="0"/>
              </a:rPr>
              <a:t>Differences</a:t>
            </a:r>
            <a:endParaRPr lang="de-DE" sz="3600" b="1" dirty="0">
              <a:solidFill>
                <a:schemeClr val="tx1"/>
              </a:solidFill>
              <a:latin typeface="Avenir Next Medium" panose="020B0503020202020204" pitchFamily="34" charset="0"/>
              <a:ea typeface="Open Sans" panose="020B0606030504020204" pitchFamily="34" charset="0"/>
              <a:cs typeface="Open Sans" panose="020B0606030504020204" pitchFamily="34" charset="0"/>
            </a:endParaRPr>
          </a:p>
        </p:txBody>
      </p:sp>
      <p:sp>
        <p:nvSpPr>
          <p:cNvPr id="3" name="Espace réservé du contenu 2">
            <a:extLst>
              <a:ext uri="{FF2B5EF4-FFF2-40B4-BE49-F238E27FC236}">
                <a16:creationId xmlns:a16="http://schemas.microsoft.com/office/drawing/2014/main" id="{F1F82B69-22B1-FB4B-B28D-7634EEFA8B50}"/>
              </a:ext>
            </a:extLst>
          </p:cNvPr>
          <p:cNvSpPr>
            <a:spLocks noGrp="1"/>
          </p:cNvSpPr>
          <p:nvPr>
            <p:ph idx="1"/>
          </p:nvPr>
        </p:nvSpPr>
        <p:spPr/>
        <p:txBody>
          <a:bodyPr anchor="ctr">
            <a:normAutofit/>
          </a:bodyPr>
          <a:lstStyle/>
          <a:p>
            <a:r>
              <a:rPr lang="de-DE" sz="2400" dirty="0">
                <a:latin typeface="Avenir Next" panose="020B0503020202020204" pitchFamily="34" charset="0"/>
              </a:rPr>
              <a:t>Clear </a:t>
            </a:r>
            <a:r>
              <a:rPr lang="de-DE" sz="2400" dirty="0" err="1">
                <a:latin typeface="Avenir Next" panose="020B0503020202020204" pitchFamily="34" charset="0"/>
              </a:rPr>
              <a:t>outline</a:t>
            </a:r>
            <a:r>
              <a:rPr lang="de-DE" sz="2400" dirty="0">
                <a:latin typeface="Avenir Next" panose="020B0503020202020204" pitchFamily="34" charset="0"/>
              </a:rPr>
              <a:t> </a:t>
            </a:r>
            <a:r>
              <a:rPr lang="de-DE" sz="2400" dirty="0" err="1">
                <a:latin typeface="Avenir Next" panose="020B0503020202020204" pitchFamily="34" charset="0"/>
              </a:rPr>
              <a:t>for</a:t>
            </a:r>
            <a:r>
              <a:rPr lang="de-DE" sz="2400" dirty="0">
                <a:latin typeface="Avenir Next" panose="020B0503020202020204" pitchFamily="34" charset="0"/>
              </a:rPr>
              <a:t> Green Deal and </a:t>
            </a:r>
            <a:r>
              <a:rPr lang="de-DE" sz="2400" dirty="0" err="1">
                <a:latin typeface="Avenir Next" panose="020B0503020202020204" pitchFamily="34" charset="0"/>
              </a:rPr>
              <a:t>Digitalization</a:t>
            </a:r>
            <a:r>
              <a:rPr lang="de-DE" sz="2400" dirty="0">
                <a:latin typeface="Avenir Next" panose="020B0503020202020204" pitchFamily="34" charset="0"/>
              </a:rPr>
              <a:t>; Economy </a:t>
            </a:r>
            <a:r>
              <a:rPr lang="de-DE" sz="2400" dirty="0" err="1">
                <a:latin typeface="Avenir Next" panose="020B0503020202020204" pitchFamily="34" charset="0"/>
              </a:rPr>
              <a:t>rather</a:t>
            </a:r>
            <a:r>
              <a:rPr lang="de-DE" sz="2400" dirty="0">
                <a:latin typeface="Avenir Next" panose="020B0503020202020204" pitchFamily="34" charset="0"/>
              </a:rPr>
              <a:t> </a:t>
            </a:r>
            <a:r>
              <a:rPr lang="de-DE" sz="2400" dirty="0" err="1">
                <a:latin typeface="Avenir Next" panose="020B0503020202020204" pitchFamily="34" charset="0"/>
              </a:rPr>
              <a:t>as</a:t>
            </a:r>
            <a:r>
              <a:rPr lang="de-DE" sz="2400" dirty="0">
                <a:latin typeface="Avenir Next" panose="020B0503020202020204" pitchFamily="34" charset="0"/>
              </a:rPr>
              <a:t> </a:t>
            </a:r>
            <a:r>
              <a:rPr lang="de-DE" sz="2400" dirty="0" err="1">
                <a:latin typeface="Avenir Next" panose="020B0503020202020204" pitchFamily="34" charset="0"/>
              </a:rPr>
              <a:t>means</a:t>
            </a:r>
            <a:r>
              <a:rPr lang="de-DE" sz="2400" dirty="0">
                <a:latin typeface="Avenir Next" panose="020B0503020202020204" pitchFamily="34" charset="0"/>
              </a:rPr>
              <a:t> </a:t>
            </a:r>
            <a:r>
              <a:rPr lang="de-DE" sz="2400" dirty="0" err="1">
                <a:latin typeface="Avenir Next" panose="020B0503020202020204" pitchFamily="34" charset="0"/>
              </a:rPr>
              <a:t>to</a:t>
            </a:r>
            <a:r>
              <a:rPr lang="de-DE" sz="2400" dirty="0">
                <a:latin typeface="Avenir Next" panose="020B0503020202020204" pitchFamily="34" charset="0"/>
              </a:rPr>
              <a:t> an end</a:t>
            </a:r>
          </a:p>
          <a:p>
            <a:pPr marL="0" indent="0">
              <a:buNone/>
            </a:pPr>
            <a:endParaRPr lang="de-DE" sz="2400" dirty="0">
              <a:latin typeface="Avenir Next" panose="020B0503020202020204" pitchFamily="34" charset="0"/>
            </a:endParaRPr>
          </a:p>
          <a:p>
            <a:pPr marL="0" indent="0">
              <a:buNone/>
            </a:pPr>
            <a:r>
              <a:rPr lang="de-DE" sz="2400" dirty="0">
                <a:latin typeface="Avenir Next" panose="020B0503020202020204" pitchFamily="34" charset="0"/>
              </a:rPr>
              <a:t>	</a:t>
            </a:r>
            <a:r>
              <a:rPr lang="de-DE" sz="2400" dirty="0" err="1">
                <a:latin typeface="Avenir Next" panose="020B0503020202020204" pitchFamily="34" charset="0"/>
              </a:rPr>
              <a:t>Less</a:t>
            </a:r>
            <a:r>
              <a:rPr lang="de-DE" sz="2400" dirty="0">
                <a:latin typeface="Avenir Next" panose="020B0503020202020204" pitchFamily="34" charset="0"/>
              </a:rPr>
              <a:t> </a:t>
            </a:r>
            <a:r>
              <a:rPr lang="de-DE" sz="2400" dirty="0" err="1">
                <a:latin typeface="Avenir Next" panose="020B0503020202020204" pitchFamily="34" charset="0"/>
              </a:rPr>
              <a:t>concrete</a:t>
            </a:r>
            <a:r>
              <a:rPr lang="de-DE" sz="2400" dirty="0">
                <a:latin typeface="Avenir Next" panose="020B0503020202020204" pitchFamily="34" charset="0"/>
              </a:rPr>
              <a:t> </a:t>
            </a:r>
            <a:r>
              <a:rPr lang="de-DE" sz="2400" dirty="0" err="1">
                <a:latin typeface="Avenir Next" panose="020B0503020202020204" pitchFamily="34" charset="0"/>
              </a:rPr>
              <a:t>targets</a:t>
            </a:r>
            <a:r>
              <a:rPr lang="de-DE" sz="2400" dirty="0">
                <a:latin typeface="Avenir Next" panose="020B0503020202020204" pitchFamily="34" charset="0"/>
              </a:rPr>
              <a:t> </a:t>
            </a:r>
            <a:r>
              <a:rPr lang="de-DE" sz="2400" dirty="0" err="1">
                <a:latin typeface="Avenir Next" panose="020B0503020202020204" pitchFamily="34" charset="0"/>
              </a:rPr>
              <a:t>for</a:t>
            </a:r>
            <a:r>
              <a:rPr lang="de-DE" sz="2400" dirty="0">
                <a:latin typeface="Avenir Next" panose="020B0503020202020204" pitchFamily="34" charset="0"/>
              </a:rPr>
              <a:t> </a:t>
            </a:r>
            <a:r>
              <a:rPr lang="de-DE" sz="2400" dirty="0" err="1">
                <a:latin typeface="Avenir Next" panose="020B0503020202020204" pitchFamily="34" charset="0"/>
              </a:rPr>
              <a:t>the</a:t>
            </a:r>
            <a:r>
              <a:rPr lang="de-DE" sz="2400" dirty="0">
                <a:latin typeface="Avenir Next" panose="020B0503020202020204" pitchFamily="34" charset="0"/>
              </a:rPr>
              <a:t> </a:t>
            </a:r>
            <a:r>
              <a:rPr lang="de-DE" sz="2400" dirty="0" err="1">
                <a:latin typeface="Avenir Next" panose="020B0503020202020204" pitchFamily="34" charset="0"/>
              </a:rPr>
              <a:t>economy</a:t>
            </a:r>
            <a:endParaRPr lang="de-DE" sz="2400" dirty="0">
              <a:latin typeface="Avenir Next" panose="020B0503020202020204" pitchFamily="34" charset="0"/>
            </a:endParaRPr>
          </a:p>
          <a:p>
            <a:pPr marL="0" indent="0">
              <a:buNone/>
            </a:pPr>
            <a:r>
              <a:rPr lang="de-DE" sz="2400" dirty="0">
                <a:latin typeface="Avenir Next" panose="020B0503020202020204" pitchFamily="34" charset="0"/>
              </a:rPr>
              <a:t>		</a:t>
            </a:r>
          </a:p>
        </p:txBody>
      </p:sp>
      <p:pic>
        <p:nvPicPr>
          <p:cNvPr id="5" name="Grafik 4">
            <a:extLst>
              <a:ext uri="{FF2B5EF4-FFF2-40B4-BE49-F238E27FC236}">
                <a16:creationId xmlns:a16="http://schemas.microsoft.com/office/drawing/2014/main" id="{59D93120-32E2-853E-7753-41D224D1B002}"/>
              </a:ext>
            </a:extLst>
          </p:cNvPr>
          <p:cNvPicPr>
            <a:picLocks noChangeAspect="1"/>
          </p:cNvPicPr>
          <p:nvPr/>
        </p:nvPicPr>
        <p:blipFill>
          <a:blip r:embed="rId2"/>
          <a:stretch>
            <a:fillRect/>
          </a:stretch>
        </p:blipFill>
        <p:spPr>
          <a:xfrm>
            <a:off x="0" y="6240754"/>
            <a:ext cx="1255776" cy="617246"/>
          </a:xfrm>
          <a:prstGeom prst="rect">
            <a:avLst/>
          </a:prstGeom>
        </p:spPr>
      </p:pic>
      <p:sp>
        <p:nvSpPr>
          <p:cNvPr id="10" name="Pfeil nach rechts 9">
            <a:extLst>
              <a:ext uri="{FF2B5EF4-FFF2-40B4-BE49-F238E27FC236}">
                <a16:creationId xmlns:a16="http://schemas.microsoft.com/office/drawing/2014/main" id="{6C3271E3-CA86-5650-C35F-125A13D5776A}"/>
              </a:ext>
            </a:extLst>
          </p:cNvPr>
          <p:cNvSpPr/>
          <p:nvPr/>
        </p:nvSpPr>
        <p:spPr>
          <a:xfrm>
            <a:off x="1280238" y="4290565"/>
            <a:ext cx="364067" cy="1467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95B12D02-0816-0BE5-4656-F3C4C74601E5}"/>
              </a:ext>
            </a:extLst>
          </p:cNvPr>
          <p:cNvPicPr>
            <a:picLocks noChangeAspect="1"/>
          </p:cNvPicPr>
          <p:nvPr/>
        </p:nvPicPr>
        <p:blipFill>
          <a:blip r:embed="rId3"/>
          <a:stretch>
            <a:fillRect/>
          </a:stretch>
        </p:blipFill>
        <p:spPr>
          <a:xfrm>
            <a:off x="9310702" y="6240754"/>
            <a:ext cx="2881298" cy="603946"/>
          </a:xfrm>
          <a:prstGeom prst="rect">
            <a:avLst/>
          </a:prstGeom>
        </p:spPr>
      </p:pic>
      <p:pic>
        <p:nvPicPr>
          <p:cNvPr id="4" name="Grafik 3">
            <a:extLst>
              <a:ext uri="{FF2B5EF4-FFF2-40B4-BE49-F238E27FC236}">
                <a16:creationId xmlns:a16="http://schemas.microsoft.com/office/drawing/2014/main" id="{BB3948C9-636B-D8AC-290C-62051AA7A91A}"/>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6299881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77AAD-50CA-0D5E-AA8E-26731F6FFF8F}"/>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DCF8E0F5-CF19-D392-43CA-C99A07085C72}"/>
              </a:ext>
            </a:extLst>
          </p:cNvPr>
          <p:cNvSpPr>
            <a:spLocks noGrp="1"/>
          </p:cNvSpPr>
          <p:nvPr>
            <p:ph type="ctrTitle"/>
          </p:nvPr>
        </p:nvSpPr>
        <p:spPr>
          <a:xfrm>
            <a:off x="1524000" y="512065"/>
            <a:ext cx="9144000" cy="2387600"/>
          </a:xfrm>
        </p:spPr>
        <p:txBody>
          <a:bodyPr/>
          <a:lstStyle/>
          <a:p>
            <a:r>
              <a:rPr lang="de-DE" dirty="0" err="1">
                <a:latin typeface="Avenir Next Medium" panose="020B0503020202020204" pitchFamily="34" charset="0"/>
              </a:rPr>
              <a:t>Discussion</a:t>
            </a:r>
            <a:r>
              <a:rPr lang="de-DE" dirty="0">
                <a:latin typeface="Avenir Next Medium" panose="020B0503020202020204" pitchFamily="34" charset="0"/>
              </a:rPr>
              <a:t> </a:t>
            </a:r>
            <a:r>
              <a:rPr lang="de-DE" dirty="0" err="1">
                <a:latin typeface="Avenir Next Medium" panose="020B0503020202020204" pitchFamily="34" charset="0"/>
              </a:rPr>
              <a:t>of</a:t>
            </a:r>
            <a:r>
              <a:rPr lang="de-DE" dirty="0">
                <a:latin typeface="Avenir Next Medium" panose="020B0503020202020204" pitchFamily="34" charset="0"/>
              </a:rPr>
              <a:t> </a:t>
            </a:r>
            <a:r>
              <a:rPr lang="de-DE" dirty="0" err="1">
                <a:latin typeface="Avenir Next Medium" panose="020B0503020202020204" pitchFamily="34" charset="0"/>
              </a:rPr>
              <a:t>results</a:t>
            </a:r>
            <a:endParaRPr lang="de-DE" dirty="0">
              <a:latin typeface="Avenir Next Medium" panose="020B0503020202020204" pitchFamily="34" charset="0"/>
            </a:endParaRPr>
          </a:p>
        </p:txBody>
      </p:sp>
      <p:pic>
        <p:nvPicPr>
          <p:cNvPr id="5" name="Inhaltsplatzhalter 4" descr="Besprechung mit einfarbiger Füllung">
            <a:extLst>
              <a:ext uri="{FF2B5EF4-FFF2-40B4-BE49-F238E27FC236}">
                <a16:creationId xmlns:a16="http://schemas.microsoft.com/office/drawing/2014/main" id="{3D943602-283B-B912-1AF6-063DBA6FC71E}"/>
              </a:ext>
            </a:extLst>
          </p:cNvPr>
          <p:cNvPicPr>
            <a:picLocks noGrp="1" noChangeAspect="1"/>
          </p:cNvPicPr>
          <p:nvPr>
            <p:ph idx="4294967295"/>
          </p:nvPr>
        </p:nvPicPr>
        <p:blipFill>
          <a:blip>
            <a:extLst>
              <a:ext uri="{96DAC541-7B7A-43D3-8B79-37D633B846F1}">
                <asvg:svgBlip xmlns:asvg="http://schemas.microsoft.com/office/drawing/2016/SVG/main" r:embed="rId2"/>
              </a:ext>
            </a:extLst>
          </a:blip>
          <a:stretch>
            <a:fillRect/>
          </a:stretch>
        </p:blipFill>
        <p:spPr>
          <a:xfrm>
            <a:off x="4171950" y="2392654"/>
            <a:ext cx="3848100" cy="3848100"/>
          </a:xfrm>
        </p:spPr>
      </p:pic>
      <p:pic>
        <p:nvPicPr>
          <p:cNvPr id="4" name="Grafik 3">
            <a:extLst>
              <a:ext uri="{FF2B5EF4-FFF2-40B4-BE49-F238E27FC236}">
                <a16:creationId xmlns:a16="http://schemas.microsoft.com/office/drawing/2014/main" id="{A64C3A94-EAEF-1B57-00F4-50E00A608C9D}"/>
              </a:ext>
            </a:extLst>
          </p:cNvPr>
          <p:cNvPicPr>
            <a:picLocks noChangeAspect="1"/>
          </p:cNvPicPr>
          <p:nvPr/>
        </p:nvPicPr>
        <p:blipFill>
          <a:blip r:embed="rId3"/>
          <a:stretch>
            <a:fillRect/>
          </a:stretch>
        </p:blipFill>
        <p:spPr>
          <a:xfrm>
            <a:off x="0" y="6240754"/>
            <a:ext cx="1255776" cy="617246"/>
          </a:xfrm>
          <a:prstGeom prst="rect">
            <a:avLst/>
          </a:prstGeom>
        </p:spPr>
      </p:pic>
      <p:pic>
        <p:nvPicPr>
          <p:cNvPr id="2" name="Grafik 1">
            <a:extLst>
              <a:ext uri="{FF2B5EF4-FFF2-40B4-BE49-F238E27FC236}">
                <a16:creationId xmlns:a16="http://schemas.microsoft.com/office/drawing/2014/main" id="{6112A4C0-C149-9378-3573-07B056B4F160}"/>
              </a:ext>
            </a:extLst>
          </p:cNvPr>
          <p:cNvPicPr>
            <a:picLocks noChangeAspect="1"/>
          </p:cNvPicPr>
          <p:nvPr/>
        </p:nvPicPr>
        <p:blipFill>
          <a:blip r:embed="rId4"/>
          <a:stretch>
            <a:fillRect/>
          </a:stretch>
        </p:blipFill>
        <p:spPr>
          <a:xfrm>
            <a:off x="9310702" y="6240754"/>
            <a:ext cx="2881298" cy="603946"/>
          </a:xfrm>
          <a:prstGeom prst="rect">
            <a:avLst/>
          </a:prstGeom>
        </p:spPr>
      </p:pic>
      <p:pic>
        <p:nvPicPr>
          <p:cNvPr id="3" name="Grafik 2">
            <a:extLst>
              <a:ext uri="{FF2B5EF4-FFF2-40B4-BE49-F238E27FC236}">
                <a16:creationId xmlns:a16="http://schemas.microsoft.com/office/drawing/2014/main" id="{BBB79583-211F-0910-BF25-E54467E34D51}"/>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9202056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654328-6D88-4747-9100-2D147347B32D}"/>
              </a:ext>
            </a:extLst>
          </p:cNvPr>
          <p:cNvSpPr>
            <a:spLocks noGrp="1"/>
          </p:cNvSpPr>
          <p:nvPr>
            <p:ph type="title"/>
          </p:nvPr>
        </p:nvSpPr>
        <p:spPr>
          <a:xfrm>
            <a:off x="-7148332" y="329034"/>
            <a:ext cx="10515600" cy="1325563"/>
          </a:xfrm>
        </p:spPr>
        <p:txBody>
          <a:bodyPr>
            <a:normAutofit/>
          </a:bodyPr>
          <a:lstStyle/>
          <a:p>
            <a:pPr algn="r"/>
            <a:r>
              <a:rPr lang="de-DE" b="1" cap="small" dirty="0">
                <a:latin typeface="Avenir Next Medium" panose="020B0503020202020204" pitchFamily="34" charset="0"/>
                <a:ea typeface="Open Sans" panose="020B0606030504020204" pitchFamily="34" charset="0"/>
                <a:cs typeface="Open Sans" panose="020B0606030504020204" pitchFamily="34" charset="0"/>
              </a:rPr>
              <a:t>Challenges</a:t>
            </a:r>
            <a:endParaRPr lang="de-DE" sz="3600" b="1" dirty="0">
              <a:solidFill>
                <a:schemeClr val="tx1"/>
              </a:solidFill>
              <a:latin typeface="Avenir Next Medium" panose="020B0503020202020204" pitchFamily="34" charset="0"/>
              <a:ea typeface="Open Sans" panose="020B0606030504020204" pitchFamily="34" charset="0"/>
              <a:cs typeface="Open Sans" panose="020B0606030504020204" pitchFamily="34" charset="0"/>
            </a:endParaRPr>
          </a:p>
        </p:txBody>
      </p:sp>
      <p:sp>
        <p:nvSpPr>
          <p:cNvPr id="3" name="Espace réservé du contenu 2">
            <a:extLst>
              <a:ext uri="{FF2B5EF4-FFF2-40B4-BE49-F238E27FC236}">
                <a16:creationId xmlns:a16="http://schemas.microsoft.com/office/drawing/2014/main" id="{F1F82B69-22B1-FB4B-B28D-7634EEFA8B50}"/>
              </a:ext>
            </a:extLst>
          </p:cNvPr>
          <p:cNvSpPr>
            <a:spLocks noGrp="1"/>
          </p:cNvSpPr>
          <p:nvPr>
            <p:ph idx="1"/>
          </p:nvPr>
        </p:nvSpPr>
        <p:spPr/>
        <p:txBody>
          <a:bodyPr anchor="ctr">
            <a:normAutofit/>
          </a:bodyPr>
          <a:lstStyle/>
          <a:p>
            <a:r>
              <a:rPr lang="de-DE" sz="2400" dirty="0" err="1">
                <a:latin typeface="Avenir Next" panose="020B0503020202020204" pitchFamily="34" charset="0"/>
              </a:rPr>
              <a:t>Depending</a:t>
            </a:r>
            <a:r>
              <a:rPr lang="de-DE" sz="2400" dirty="0">
                <a:latin typeface="Avenir Next" panose="020B0503020202020204" pitchFamily="34" charset="0"/>
              </a:rPr>
              <a:t> on </a:t>
            </a:r>
            <a:r>
              <a:rPr lang="de-DE" sz="2400" dirty="0" err="1">
                <a:latin typeface="Avenir Next" panose="020B0503020202020204" pitchFamily="34" charset="0"/>
              </a:rPr>
              <a:t>point</a:t>
            </a:r>
            <a:r>
              <a:rPr lang="de-DE" sz="2400" dirty="0">
                <a:latin typeface="Avenir Next" panose="020B0503020202020204" pitchFamily="34" charset="0"/>
              </a:rPr>
              <a:t> </a:t>
            </a:r>
            <a:r>
              <a:rPr lang="de-DE" sz="2400" dirty="0" err="1">
                <a:latin typeface="Avenir Next" panose="020B0503020202020204" pitchFamily="34" charset="0"/>
              </a:rPr>
              <a:t>of</a:t>
            </a:r>
            <a:r>
              <a:rPr lang="de-DE" sz="2400" dirty="0">
                <a:latin typeface="Avenir Next" panose="020B0503020202020204" pitchFamily="34" charset="0"/>
              </a:rPr>
              <a:t> </a:t>
            </a:r>
            <a:r>
              <a:rPr lang="de-DE" sz="2400" dirty="0" err="1">
                <a:latin typeface="Avenir Next" panose="020B0503020202020204" pitchFamily="34" charset="0"/>
              </a:rPr>
              <a:t>view</a:t>
            </a:r>
            <a:r>
              <a:rPr lang="de-DE" sz="2400" dirty="0">
                <a:latin typeface="Avenir Next" panose="020B0503020202020204" pitchFamily="34" charset="0"/>
              </a:rPr>
              <a:t>: </a:t>
            </a:r>
            <a:r>
              <a:rPr lang="de-DE" sz="2400" dirty="0" err="1">
                <a:latin typeface="Avenir Next" panose="020B0503020202020204" pitchFamily="34" charset="0"/>
              </a:rPr>
              <a:t>objectives</a:t>
            </a:r>
            <a:r>
              <a:rPr lang="de-DE" sz="2400" dirty="0">
                <a:latin typeface="Avenir Next" panose="020B0503020202020204" pitchFamily="34" charset="0"/>
              </a:rPr>
              <a:t> </a:t>
            </a:r>
            <a:r>
              <a:rPr lang="de-DE" sz="2400" dirty="0" err="1">
                <a:latin typeface="Avenir Next" panose="020B0503020202020204" pitchFamily="34" charset="0"/>
              </a:rPr>
              <a:t>can</a:t>
            </a:r>
            <a:r>
              <a:rPr lang="de-DE" sz="2400" dirty="0">
                <a:latin typeface="Avenir Next" panose="020B0503020202020204" pitchFamily="34" charset="0"/>
              </a:rPr>
              <a:t> </a:t>
            </a:r>
            <a:r>
              <a:rPr lang="de-DE" sz="2400" dirty="0" err="1">
                <a:latin typeface="Avenir Next" panose="020B0503020202020204" pitchFamily="34" charset="0"/>
              </a:rPr>
              <a:t>eliminate</a:t>
            </a:r>
            <a:r>
              <a:rPr lang="de-DE" sz="2400" dirty="0">
                <a:latin typeface="Avenir Next" panose="020B0503020202020204" pitchFamily="34" charset="0"/>
              </a:rPr>
              <a:t> </a:t>
            </a:r>
            <a:r>
              <a:rPr lang="de-DE" sz="2400" dirty="0" err="1">
                <a:latin typeface="Avenir Next" panose="020B0503020202020204" pitchFamily="34" charset="0"/>
              </a:rPr>
              <a:t>or</a:t>
            </a:r>
            <a:r>
              <a:rPr lang="de-DE" sz="2400" dirty="0">
                <a:latin typeface="Avenir Next" panose="020B0503020202020204" pitchFamily="34" charset="0"/>
              </a:rPr>
              <a:t> </a:t>
            </a:r>
            <a:r>
              <a:rPr lang="de-DE" sz="2400" dirty="0" err="1">
                <a:latin typeface="Avenir Next" panose="020B0503020202020204" pitchFamily="34" charset="0"/>
              </a:rPr>
              <a:t>contrast</a:t>
            </a:r>
            <a:r>
              <a:rPr lang="de-DE" sz="2400" dirty="0">
                <a:latin typeface="Avenir Next" panose="020B0503020202020204" pitchFamily="34" charset="0"/>
              </a:rPr>
              <a:t> </a:t>
            </a:r>
            <a:r>
              <a:rPr lang="de-DE" sz="2400" dirty="0" err="1">
                <a:latin typeface="Avenir Next" panose="020B0503020202020204" pitchFamily="34" charset="0"/>
              </a:rPr>
              <a:t>themselves</a:t>
            </a:r>
            <a:r>
              <a:rPr lang="de-DE" sz="2400" dirty="0">
                <a:latin typeface="Avenir Next" panose="020B0503020202020204" pitchFamily="34" charset="0"/>
              </a:rPr>
              <a:t> (</a:t>
            </a:r>
            <a:r>
              <a:rPr lang="de-DE" sz="2400" dirty="0" err="1">
                <a:latin typeface="Avenir Next" panose="020B0503020202020204" pitchFamily="34" charset="0"/>
              </a:rPr>
              <a:t>economy</a:t>
            </a:r>
            <a:r>
              <a:rPr lang="de-DE" sz="2400" dirty="0">
                <a:latin typeface="Avenir Next" panose="020B0503020202020204" pitchFamily="34" charset="0"/>
              </a:rPr>
              <a:t>     </a:t>
            </a:r>
            <a:r>
              <a:rPr lang="de-DE" sz="2400" dirty="0" err="1">
                <a:latin typeface="Avenir Next" panose="020B0503020202020204" pitchFamily="34" charset="0"/>
              </a:rPr>
              <a:t>green</a:t>
            </a:r>
            <a:r>
              <a:rPr lang="de-DE" sz="2400" dirty="0">
                <a:latin typeface="Avenir Next" panose="020B0503020202020204" pitchFamily="34" charset="0"/>
              </a:rPr>
              <a:t> deal)</a:t>
            </a:r>
          </a:p>
          <a:p>
            <a:endParaRPr lang="de-DE" sz="2400" dirty="0">
              <a:latin typeface="Avenir Next" panose="020B0503020202020204" pitchFamily="34" charset="0"/>
            </a:endParaRPr>
          </a:p>
          <a:p>
            <a:r>
              <a:rPr lang="de-DE" sz="2400" dirty="0">
                <a:latin typeface="Avenir Next" panose="020B0503020202020204" pitchFamily="34" charset="0"/>
              </a:rPr>
              <a:t>New </a:t>
            </a:r>
            <a:r>
              <a:rPr lang="de-DE" sz="2400" dirty="0" err="1">
                <a:latin typeface="Avenir Next" panose="020B0503020202020204" pitchFamily="34" charset="0"/>
              </a:rPr>
              <a:t>projects</a:t>
            </a:r>
            <a:r>
              <a:rPr lang="de-DE" sz="2400" dirty="0">
                <a:latin typeface="Avenir Next" panose="020B0503020202020204" pitchFamily="34" charset="0"/>
              </a:rPr>
              <a:t> </a:t>
            </a:r>
            <a:r>
              <a:rPr lang="de-DE" sz="2400" dirty="0" err="1">
                <a:latin typeface="Avenir Next" panose="020B0503020202020204" pitchFamily="34" charset="0"/>
              </a:rPr>
              <a:t>are</a:t>
            </a:r>
            <a:r>
              <a:rPr lang="de-DE" sz="2400" dirty="0">
                <a:latin typeface="Avenir Next" panose="020B0503020202020204" pitchFamily="34" charset="0"/>
              </a:rPr>
              <a:t> not </a:t>
            </a:r>
            <a:r>
              <a:rPr lang="de-DE" sz="2400" dirty="0" err="1">
                <a:latin typeface="Avenir Next" panose="020B0503020202020204" pitchFamily="34" charset="0"/>
              </a:rPr>
              <a:t>necessarily</a:t>
            </a:r>
            <a:r>
              <a:rPr lang="de-DE" sz="2400" dirty="0">
                <a:latin typeface="Avenir Next" panose="020B0503020202020204" pitchFamily="34" charset="0"/>
              </a:rPr>
              <a:t> </a:t>
            </a:r>
            <a:r>
              <a:rPr lang="de-DE" sz="2400" dirty="0" err="1">
                <a:latin typeface="Avenir Next" panose="020B0503020202020204" pitchFamily="34" charset="0"/>
              </a:rPr>
              <a:t>more</a:t>
            </a:r>
            <a:r>
              <a:rPr lang="de-DE" sz="2400" dirty="0">
                <a:latin typeface="Avenir Next" panose="020B0503020202020204" pitchFamily="34" charset="0"/>
              </a:rPr>
              <a:t> </a:t>
            </a:r>
            <a:r>
              <a:rPr lang="de-DE" sz="2400" dirty="0" err="1">
                <a:latin typeface="Avenir Next" panose="020B0503020202020204" pitchFamily="34" charset="0"/>
              </a:rPr>
              <a:t>sustainable</a:t>
            </a:r>
            <a:r>
              <a:rPr lang="de-DE" sz="2400" dirty="0">
                <a:latin typeface="Avenir Next" panose="020B0503020202020204" pitchFamily="34" charset="0"/>
              </a:rPr>
              <a:t> </a:t>
            </a:r>
            <a:r>
              <a:rPr lang="de-DE" sz="2400" dirty="0" err="1">
                <a:latin typeface="Avenir Next" panose="020B0503020202020204" pitchFamily="34" charset="0"/>
              </a:rPr>
              <a:t>than</a:t>
            </a:r>
            <a:r>
              <a:rPr lang="de-DE" sz="2400" dirty="0">
                <a:latin typeface="Avenir Next" panose="020B0503020202020204" pitchFamily="34" charset="0"/>
              </a:rPr>
              <a:t> </a:t>
            </a:r>
            <a:r>
              <a:rPr lang="de-DE" sz="2400" dirty="0" err="1">
                <a:latin typeface="Avenir Next" panose="020B0503020202020204" pitchFamily="34" charset="0"/>
              </a:rPr>
              <a:t>old</a:t>
            </a:r>
            <a:r>
              <a:rPr lang="de-DE" sz="2400" dirty="0">
                <a:latin typeface="Avenir Next" panose="020B0503020202020204" pitchFamily="34" charset="0"/>
              </a:rPr>
              <a:t> </a:t>
            </a:r>
            <a:r>
              <a:rPr lang="de-DE" sz="2400" dirty="0" err="1">
                <a:latin typeface="Avenir Next" panose="020B0503020202020204" pitchFamily="34" charset="0"/>
              </a:rPr>
              <a:t>projects</a:t>
            </a:r>
            <a:endParaRPr lang="de-DE" sz="2400" dirty="0">
              <a:latin typeface="Avenir Next" panose="020B0503020202020204" pitchFamily="34" charset="0"/>
            </a:endParaRPr>
          </a:p>
          <a:p>
            <a:pPr marL="0" indent="0">
              <a:buNone/>
            </a:pPr>
            <a:endParaRPr lang="de-DE" sz="2400" dirty="0">
              <a:latin typeface="Avenir Next" panose="020B0503020202020204" pitchFamily="34" charset="0"/>
            </a:endParaRPr>
          </a:p>
          <a:p>
            <a:r>
              <a:rPr lang="de-DE" sz="2400" dirty="0" err="1">
                <a:latin typeface="Avenir Next" panose="020B0503020202020204" pitchFamily="34" charset="0"/>
              </a:rPr>
              <a:t>How</a:t>
            </a:r>
            <a:r>
              <a:rPr lang="de-DE" sz="2400" dirty="0">
                <a:latin typeface="Avenir Next" panose="020B0503020202020204" pitchFamily="34" charset="0"/>
              </a:rPr>
              <a:t> high </a:t>
            </a:r>
            <a:r>
              <a:rPr lang="de-DE" sz="2400" dirty="0" err="1">
                <a:latin typeface="Avenir Next" panose="020B0503020202020204" pitchFamily="34" charset="0"/>
              </a:rPr>
              <a:t>are</a:t>
            </a:r>
            <a:r>
              <a:rPr lang="de-DE" sz="2400" dirty="0">
                <a:latin typeface="Avenir Next" panose="020B0503020202020204" pitchFamily="34" charset="0"/>
              </a:rPr>
              <a:t> </a:t>
            </a:r>
            <a:r>
              <a:rPr lang="de-DE" sz="2400" dirty="0" err="1">
                <a:latin typeface="Avenir Next" panose="020B0503020202020204" pitchFamily="34" charset="0"/>
              </a:rPr>
              <a:t>ecological</a:t>
            </a:r>
            <a:r>
              <a:rPr lang="de-DE" sz="2400" dirty="0">
                <a:latin typeface="Avenir Next" panose="020B0503020202020204" pitchFamily="34" charset="0"/>
              </a:rPr>
              <a:t> </a:t>
            </a:r>
            <a:r>
              <a:rPr lang="de-DE" sz="2400" dirty="0" err="1">
                <a:latin typeface="Avenir Next" panose="020B0503020202020204" pitchFamily="34" charset="0"/>
              </a:rPr>
              <a:t>costs</a:t>
            </a:r>
            <a:r>
              <a:rPr lang="de-DE" sz="2400" dirty="0">
                <a:latin typeface="Avenir Next" panose="020B0503020202020204" pitchFamily="34" charset="0"/>
              </a:rPr>
              <a:t> </a:t>
            </a:r>
            <a:r>
              <a:rPr lang="de-DE" sz="2400" dirty="0" err="1">
                <a:latin typeface="Avenir Next" panose="020B0503020202020204" pitchFamily="34" charset="0"/>
              </a:rPr>
              <a:t>for</a:t>
            </a:r>
            <a:r>
              <a:rPr lang="de-DE" sz="2400" dirty="0">
                <a:latin typeface="Avenir Next" panose="020B0503020202020204" pitchFamily="34" charset="0"/>
              </a:rPr>
              <a:t> </a:t>
            </a:r>
            <a:r>
              <a:rPr lang="de-DE" sz="2400" dirty="0" err="1">
                <a:latin typeface="Avenir Next" panose="020B0503020202020204" pitchFamily="34" charset="0"/>
              </a:rPr>
              <a:t>economic</a:t>
            </a:r>
            <a:r>
              <a:rPr lang="de-DE" sz="2400" dirty="0">
                <a:latin typeface="Avenir Next" panose="020B0503020202020204" pitchFamily="34" charset="0"/>
              </a:rPr>
              <a:t> and digital </a:t>
            </a:r>
            <a:r>
              <a:rPr lang="de-DE" sz="2400" dirty="0" err="1">
                <a:latin typeface="Avenir Next" panose="020B0503020202020204" pitchFamily="34" charset="0"/>
              </a:rPr>
              <a:t>development</a:t>
            </a:r>
            <a:r>
              <a:rPr lang="de-DE" sz="2400" dirty="0">
                <a:latin typeface="Avenir Next" panose="020B0503020202020204" pitchFamily="34" charset="0"/>
              </a:rPr>
              <a:t>? </a:t>
            </a:r>
          </a:p>
          <a:p>
            <a:endParaRPr lang="de-DE" sz="2400" dirty="0">
              <a:latin typeface="Avenir Next" panose="020B0503020202020204" pitchFamily="34" charset="0"/>
            </a:endParaRPr>
          </a:p>
          <a:p>
            <a:endParaRPr lang="de-DE" sz="2400" dirty="0">
              <a:latin typeface="Avenir Next" panose="020B0503020202020204" pitchFamily="34" charset="0"/>
            </a:endParaRPr>
          </a:p>
        </p:txBody>
      </p:sp>
      <p:pic>
        <p:nvPicPr>
          <p:cNvPr id="5" name="Grafik 4">
            <a:extLst>
              <a:ext uri="{FF2B5EF4-FFF2-40B4-BE49-F238E27FC236}">
                <a16:creationId xmlns:a16="http://schemas.microsoft.com/office/drawing/2014/main" id="{59D93120-32E2-853E-7753-41D224D1B002}"/>
              </a:ext>
            </a:extLst>
          </p:cNvPr>
          <p:cNvPicPr>
            <a:picLocks noChangeAspect="1"/>
          </p:cNvPicPr>
          <p:nvPr/>
        </p:nvPicPr>
        <p:blipFill>
          <a:blip r:embed="rId2"/>
          <a:stretch>
            <a:fillRect/>
          </a:stretch>
        </p:blipFill>
        <p:spPr>
          <a:xfrm>
            <a:off x="0" y="6240754"/>
            <a:ext cx="1255776" cy="617246"/>
          </a:xfrm>
          <a:prstGeom prst="rect">
            <a:avLst/>
          </a:prstGeom>
        </p:spPr>
      </p:pic>
      <p:sp>
        <p:nvSpPr>
          <p:cNvPr id="7" name="Gewitterblitz 6">
            <a:extLst>
              <a:ext uri="{FF2B5EF4-FFF2-40B4-BE49-F238E27FC236}">
                <a16:creationId xmlns:a16="http://schemas.microsoft.com/office/drawing/2014/main" id="{D4175D8D-12DE-FF93-A905-4074C33829CF}"/>
              </a:ext>
            </a:extLst>
          </p:cNvPr>
          <p:cNvSpPr/>
          <p:nvPr/>
        </p:nvSpPr>
        <p:spPr>
          <a:xfrm>
            <a:off x="4232330" y="2630736"/>
            <a:ext cx="316089" cy="304800"/>
          </a:xfrm>
          <a:prstGeom prst="lightningBol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dirty="0"/>
          </a:p>
        </p:txBody>
      </p:sp>
      <p:pic>
        <p:nvPicPr>
          <p:cNvPr id="8" name="Grafik 7">
            <a:extLst>
              <a:ext uri="{FF2B5EF4-FFF2-40B4-BE49-F238E27FC236}">
                <a16:creationId xmlns:a16="http://schemas.microsoft.com/office/drawing/2014/main" id="{3E6D23CD-35E2-0A83-8A4F-F6083490180A}"/>
              </a:ext>
            </a:extLst>
          </p:cNvPr>
          <p:cNvPicPr>
            <a:picLocks noChangeAspect="1"/>
          </p:cNvPicPr>
          <p:nvPr/>
        </p:nvPicPr>
        <p:blipFill>
          <a:blip r:embed="rId3"/>
          <a:stretch>
            <a:fillRect/>
          </a:stretch>
        </p:blipFill>
        <p:spPr>
          <a:xfrm>
            <a:off x="9310702" y="6240754"/>
            <a:ext cx="2881298" cy="603946"/>
          </a:xfrm>
          <a:prstGeom prst="rect">
            <a:avLst/>
          </a:prstGeom>
        </p:spPr>
      </p:pic>
      <p:pic>
        <p:nvPicPr>
          <p:cNvPr id="4" name="Grafik 3">
            <a:extLst>
              <a:ext uri="{FF2B5EF4-FFF2-40B4-BE49-F238E27FC236}">
                <a16:creationId xmlns:a16="http://schemas.microsoft.com/office/drawing/2014/main" id="{A9E30DC9-B4B3-0CBB-B1E6-59D2FF0E88EA}"/>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2890365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15E6A-AEE6-972B-AA51-063607DB8CF4}"/>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3C719E70-5667-28D8-0062-3F16C56C4590}"/>
              </a:ext>
            </a:extLst>
          </p:cNvPr>
          <p:cNvSpPr>
            <a:spLocks noGrp="1"/>
          </p:cNvSpPr>
          <p:nvPr>
            <p:ph type="ctrTitle"/>
          </p:nvPr>
        </p:nvSpPr>
        <p:spPr>
          <a:xfrm>
            <a:off x="1524000" y="512065"/>
            <a:ext cx="9144000" cy="2387600"/>
          </a:xfrm>
        </p:spPr>
        <p:txBody>
          <a:bodyPr/>
          <a:lstStyle/>
          <a:p>
            <a:r>
              <a:rPr lang="de-DE" dirty="0" err="1">
                <a:latin typeface="Avenir Next Medium" panose="020B0503020202020204" pitchFamily="34" charset="0"/>
              </a:rPr>
              <a:t>Discussion</a:t>
            </a:r>
            <a:r>
              <a:rPr lang="de-DE" dirty="0">
                <a:latin typeface="Avenir Next Medium" panose="020B0503020202020204" pitchFamily="34" charset="0"/>
              </a:rPr>
              <a:t> </a:t>
            </a:r>
            <a:r>
              <a:rPr lang="de-DE" dirty="0" err="1">
                <a:latin typeface="Avenir Next Medium" panose="020B0503020202020204" pitchFamily="34" charset="0"/>
              </a:rPr>
              <a:t>of</a:t>
            </a:r>
            <a:r>
              <a:rPr lang="de-DE" dirty="0">
                <a:latin typeface="Avenir Next Medium" panose="020B0503020202020204" pitchFamily="34" charset="0"/>
              </a:rPr>
              <a:t> </a:t>
            </a:r>
            <a:r>
              <a:rPr lang="de-DE" dirty="0" err="1">
                <a:latin typeface="Avenir Next Medium" panose="020B0503020202020204" pitchFamily="34" charset="0"/>
              </a:rPr>
              <a:t>results</a:t>
            </a:r>
            <a:endParaRPr lang="de-DE" dirty="0">
              <a:latin typeface="Avenir Next Medium" panose="020B0503020202020204" pitchFamily="34" charset="0"/>
            </a:endParaRPr>
          </a:p>
        </p:txBody>
      </p:sp>
      <p:pic>
        <p:nvPicPr>
          <p:cNvPr id="5" name="Inhaltsplatzhalter 4" descr="Besprechung mit einfarbiger Füllung">
            <a:extLst>
              <a:ext uri="{FF2B5EF4-FFF2-40B4-BE49-F238E27FC236}">
                <a16:creationId xmlns:a16="http://schemas.microsoft.com/office/drawing/2014/main" id="{6B535826-1B00-20ED-0F51-9BFD1466FE7D}"/>
              </a:ext>
            </a:extLst>
          </p:cNvPr>
          <p:cNvPicPr>
            <a:picLocks noGrp="1" noChangeAspect="1"/>
          </p:cNvPicPr>
          <p:nvPr>
            <p:ph idx="4294967295"/>
          </p:nvPr>
        </p:nvPicPr>
        <p:blipFill>
          <a:blip>
            <a:extLst>
              <a:ext uri="{96DAC541-7B7A-43D3-8B79-37D633B846F1}">
                <asvg:svgBlip xmlns:asvg="http://schemas.microsoft.com/office/drawing/2016/SVG/main" r:embed="rId2"/>
              </a:ext>
            </a:extLst>
          </a:blip>
          <a:stretch>
            <a:fillRect/>
          </a:stretch>
        </p:blipFill>
        <p:spPr>
          <a:xfrm>
            <a:off x="4171950" y="2392654"/>
            <a:ext cx="3848100" cy="3848100"/>
          </a:xfrm>
        </p:spPr>
      </p:pic>
      <p:pic>
        <p:nvPicPr>
          <p:cNvPr id="4" name="Grafik 3">
            <a:extLst>
              <a:ext uri="{FF2B5EF4-FFF2-40B4-BE49-F238E27FC236}">
                <a16:creationId xmlns:a16="http://schemas.microsoft.com/office/drawing/2014/main" id="{C1C0FACA-E84B-54DC-2333-CF02A79B8FF6}"/>
              </a:ext>
            </a:extLst>
          </p:cNvPr>
          <p:cNvPicPr>
            <a:picLocks noChangeAspect="1"/>
          </p:cNvPicPr>
          <p:nvPr/>
        </p:nvPicPr>
        <p:blipFill>
          <a:blip r:embed="rId3"/>
          <a:stretch>
            <a:fillRect/>
          </a:stretch>
        </p:blipFill>
        <p:spPr>
          <a:xfrm>
            <a:off x="0" y="6240754"/>
            <a:ext cx="1255776" cy="617246"/>
          </a:xfrm>
          <a:prstGeom prst="rect">
            <a:avLst/>
          </a:prstGeom>
        </p:spPr>
      </p:pic>
      <p:pic>
        <p:nvPicPr>
          <p:cNvPr id="2" name="Grafik 1">
            <a:extLst>
              <a:ext uri="{FF2B5EF4-FFF2-40B4-BE49-F238E27FC236}">
                <a16:creationId xmlns:a16="http://schemas.microsoft.com/office/drawing/2014/main" id="{FE0BCFB3-B7FF-3F15-EE98-2A1A6ED0C779}"/>
              </a:ext>
            </a:extLst>
          </p:cNvPr>
          <p:cNvPicPr>
            <a:picLocks noChangeAspect="1"/>
          </p:cNvPicPr>
          <p:nvPr/>
        </p:nvPicPr>
        <p:blipFill>
          <a:blip r:embed="rId4"/>
          <a:stretch>
            <a:fillRect/>
          </a:stretch>
        </p:blipFill>
        <p:spPr>
          <a:xfrm>
            <a:off x="9310702" y="6240754"/>
            <a:ext cx="2881298" cy="603946"/>
          </a:xfrm>
          <a:prstGeom prst="rect">
            <a:avLst/>
          </a:prstGeom>
        </p:spPr>
      </p:pic>
      <p:pic>
        <p:nvPicPr>
          <p:cNvPr id="3" name="Grafik 2">
            <a:extLst>
              <a:ext uri="{FF2B5EF4-FFF2-40B4-BE49-F238E27FC236}">
                <a16:creationId xmlns:a16="http://schemas.microsoft.com/office/drawing/2014/main" id="{90C31B41-A326-A055-A295-8CC91BF40D9A}"/>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705707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BED43-EC17-ED04-ECCF-0672015D5DB5}"/>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12FBFEAE-E091-8C4A-05EE-18657813CBEF}"/>
              </a:ext>
            </a:extLst>
          </p:cNvPr>
          <p:cNvSpPr>
            <a:spLocks noGrp="1"/>
          </p:cNvSpPr>
          <p:nvPr>
            <p:ph type="title"/>
          </p:nvPr>
        </p:nvSpPr>
        <p:spPr/>
        <p:txBody>
          <a:bodyPr>
            <a:normAutofit/>
          </a:bodyPr>
          <a:lstStyle/>
          <a:p>
            <a:r>
              <a:rPr lang="en-GB" b="1" dirty="0">
                <a:latin typeface="Avenir Next" panose="020B0503020202020204" pitchFamily="34" charset="0"/>
              </a:rPr>
              <a:t>What we are going to do –</a:t>
            </a:r>
            <a:br>
              <a:rPr lang="en-GB" b="1" dirty="0">
                <a:latin typeface="Avenir Next" panose="020B0503020202020204" pitchFamily="34" charset="0"/>
              </a:rPr>
            </a:br>
            <a:r>
              <a:rPr lang="en-GB" b="1" dirty="0">
                <a:latin typeface="Avenir Next" panose="020B0503020202020204" pitchFamily="34" charset="0"/>
              </a:rPr>
              <a:t>Type A</a:t>
            </a:r>
            <a:endParaRPr lang="en-GB" dirty="0">
              <a:latin typeface="Avenir Next" panose="020B0503020202020204" pitchFamily="34" charset="0"/>
            </a:endParaRPr>
          </a:p>
        </p:txBody>
      </p:sp>
      <p:pic>
        <p:nvPicPr>
          <p:cNvPr id="3" name="Grafik 2">
            <a:extLst>
              <a:ext uri="{FF2B5EF4-FFF2-40B4-BE49-F238E27FC236}">
                <a16:creationId xmlns:a16="http://schemas.microsoft.com/office/drawing/2014/main" id="{27CFFFF1-03BD-3162-50CE-4E30A1758F52}"/>
              </a:ext>
            </a:extLst>
          </p:cNvPr>
          <p:cNvPicPr>
            <a:picLocks noChangeAspect="1"/>
          </p:cNvPicPr>
          <p:nvPr/>
        </p:nvPicPr>
        <p:blipFill>
          <a:blip r:embed="rId3"/>
          <a:stretch>
            <a:fillRect/>
          </a:stretch>
        </p:blipFill>
        <p:spPr>
          <a:xfrm>
            <a:off x="0" y="5555848"/>
            <a:ext cx="2585014" cy="1302152"/>
          </a:xfrm>
          <a:prstGeom prst="rect">
            <a:avLst/>
          </a:prstGeom>
        </p:spPr>
      </p:pic>
      <p:sp>
        <p:nvSpPr>
          <p:cNvPr id="6" name="Inhaltsplatzhalter 5">
            <a:extLst>
              <a:ext uri="{FF2B5EF4-FFF2-40B4-BE49-F238E27FC236}">
                <a16:creationId xmlns:a16="http://schemas.microsoft.com/office/drawing/2014/main" id="{C56DB5BC-8908-1CA7-0338-CD14DED23E26}"/>
              </a:ext>
            </a:extLst>
          </p:cNvPr>
          <p:cNvSpPr>
            <a:spLocks noGrp="1"/>
          </p:cNvSpPr>
          <p:nvPr>
            <p:ph idx="1"/>
          </p:nvPr>
        </p:nvSpPr>
        <p:spPr>
          <a:xfrm>
            <a:off x="838200" y="1588562"/>
            <a:ext cx="10515600" cy="4351338"/>
          </a:xfrm>
        </p:spPr>
        <p:txBody>
          <a:bodyPr>
            <a:normAutofit fontScale="92500"/>
          </a:bodyPr>
          <a:lstStyle/>
          <a:p>
            <a:pPr marL="0" indent="0" algn="just">
              <a:buNone/>
            </a:pPr>
            <a:r>
              <a:rPr lang="en-GB" sz="2400" b="1" dirty="0">
                <a:latin typeface="Avenir Next" panose="020B0503020202020204" pitchFamily="34" charset="0"/>
              </a:rPr>
              <a:t>Goals: </a:t>
            </a:r>
          </a:p>
          <a:p>
            <a:pPr algn="just"/>
            <a:r>
              <a:rPr lang="en-GB" sz="2400" dirty="0">
                <a:solidFill>
                  <a:schemeClr val="accent2"/>
                </a:solidFill>
                <a:latin typeface="Avenir Next" panose="020B0503020202020204" pitchFamily="34" charset="0"/>
              </a:rPr>
              <a:t>deal with the socioeconomic challenges of their home region;</a:t>
            </a:r>
          </a:p>
          <a:p>
            <a:pPr algn="just"/>
            <a:r>
              <a:rPr lang="en-GB" sz="2400" dirty="0">
                <a:solidFill>
                  <a:schemeClr val="accent2"/>
                </a:solidFill>
                <a:latin typeface="Avenir Next" panose="020B0503020202020204" pitchFamily="34" charset="0"/>
              </a:rPr>
              <a:t>learn about regional development activities in their home region - some of them being funded or co-funded by the EU through its Cohesion Fund instruments;</a:t>
            </a:r>
          </a:p>
          <a:p>
            <a:pPr algn="just"/>
            <a:r>
              <a:rPr lang="en-GB" sz="2400" dirty="0">
                <a:solidFill>
                  <a:srgbClr val="C48170"/>
                </a:solidFill>
                <a:latin typeface="Avenir Next" panose="020B0503020202020204" pitchFamily="34" charset="0"/>
              </a:rPr>
              <a:t>develop their own plans how to overcome and remedy the particular regional challenges – possibly by utilising the public support that is provided by Cohesion Fund instruments;</a:t>
            </a:r>
          </a:p>
          <a:p>
            <a:pPr algn="just"/>
            <a:r>
              <a:rPr lang="en-GB" sz="2400" dirty="0">
                <a:solidFill>
                  <a:srgbClr val="C48170"/>
                </a:solidFill>
                <a:latin typeface="Avenir Next" panose="020B0503020202020204" pitchFamily="34" charset="0"/>
              </a:rPr>
              <a:t>prepare a Regional Development Resolution – a formal request for a specific regional development issue </a:t>
            </a:r>
            <a:r>
              <a:rPr lang="en-GB" sz="2400" dirty="0">
                <a:solidFill>
                  <a:srgbClr val="A5A5A5"/>
                </a:solidFill>
                <a:latin typeface="Avenir Next" panose="020B0503020202020204" pitchFamily="34" charset="0"/>
              </a:rPr>
              <a:t>that is presented to the policymakers who are invited to the events and sent to all political representatives in the local or regional legislatures. It will also be communicated to the local media.</a:t>
            </a:r>
          </a:p>
          <a:p>
            <a:pPr algn="just"/>
            <a:endParaRPr lang="en-GB" sz="2400" dirty="0">
              <a:latin typeface="Avenir Next" panose="020B0503020202020204" pitchFamily="34" charset="0"/>
            </a:endParaRPr>
          </a:p>
        </p:txBody>
      </p:sp>
      <p:pic>
        <p:nvPicPr>
          <p:cNvPr id="4" name="Grafik 3">
            <a:extLst>
              <a:ext uri="{FF2B5EF4-FFF2-40B4-BE49-F238E27FC236}">
                <a16:creationId xmlns:a16="http://schemas.microsoft.com/office/drawing/2014/main" id="{700C0932-F292-178D-C940-5625BAFF29BF}"/>
              </a:ext>
            </a:extLst>
          </p:cNvPr>
          <p:cNvPicPr>
            <a:picLocks noChangeAspect="1"/>
          </p:cNvPicPr>
          <p:nvPr/>
        </p:nvPicPr>
        <p:blipFill>
          <a:blip r:embed="rId4"/>
          <a:srcRect/>
          <a:stretch/>
        </p:blipFill>
        <p:spPr>
          <a:xfrm>
            <a:off x="8422081" y="6042190"/>
            <a:ext cx="3769919" cy="785399"/>
          </a:xfrm>
          <a:prstGeom prst="rect">
            <a:avLst/>
          </a:prstGeom>
        </p:spPr>
      </p:pic>
      <p:pic>
        <p:nvPicPr>
          <p:cNvPr id="2" name="Grafik 1">
            <a:extLst>
              <a:ext uri="{FF2B5EF4-FFF2-40B4-BE49-F238E27FC236}">
                <a16:creationId xmlns:a16="http://schemas.microsoft.com/office/drawing/2014/main" id="{F032196D-B2B4-1D00-2676-D17D77D5C80F}"/>
              </a:ext>
            </a:extLst>
          </p:cNvPr>
          <p:cNvPicPr>
            <a:picLocks noChangeAspect="1"/>
          </p:cNvPicPr>
          <p:nvPr/>
        </p:nvPicPr>
        <p:blipFill>
          <a:blip r:embed="rId5"/>
          <a:stretch>
            <a:fillRect/>
          </a:stretch>
        </p:blipFill>
        <p:spPr>
          <a:xfrm>
            <a:off x="9357853" y="0"/>
            <a:ext cx="2834147" cy="1309719"/>
          </a:xfrm>
          <a:prstGeom prst="rect">
            <a:avLst/>
          </a:prstGeom>
        </p:spPr>
      </p:pic>
    </p:spTree>
    <p:extLst>
      <p:ext uri="{BB962C8B-B14F-4D97-AF65-F5344CB8AC3E}">
        <p14:creationId xmlns:p14="http://schemas.microsoft.com/office/powerpoint/2010/main" val="5793102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654328-6D88-4747-9100-2D147347B32D}"/>
              </a:ext>
            </a:extLst>
          </p:cNvPr>
          <p:cNvSpPr>
            <a:spLocks noGrp="1"/>
          </p:cNvSpPr>
          <p:nvPr>
            <p:ph type="title"/>
          </p:nvPr>
        </p:nvSpPr>
        <p:spPr>
          <a:xfrm>
            <a:off x="-7808088" y="272527"/>
            <a:ext cx="10515600" cy="1325563"/>
          </a:xfrm>
        </p:spPr>
        <p:txBody>
          <a:bodyPr>
            <a:normAutofit/>
          </a:bodyPr>
          <a:lstStyle/>
          <a:p>
            <a:pPr algn="r"/>
            <a:r>
              <a:rPr lang="de-DE" b="1" cap="small" dirty="0" err="1">
                <a:latin typeface="Avenir Next Medium" panose="020B0503020202020204" pitchFamily="34" charset="0"/>
                <a:ea typeface="Open Sans" panose="020B0606030504020204" pitchFamily="34" charset="0"/>
                <a:cs typeface="Open Sans" panose="020B0606030504020204" pitchFamily="34" charset="0"/>
              </a:rPr>
              <a:t>Chances</a:t>
            </a:r>
            <a:endParaRPr lang="de-DE" sz="3600" b="1" dirty="0">
              <a:solidFill>
                <a:schemeClr val="tx1"/>
              </a:solidFill>
              <a:latin typeface="Avenir Next Medium" panose="020B0503020202020204" pitchFamily="34" charset="0"/>
              <a:ea typeface="Open Sans" panose="020B0606030504020204" pitchFamily="34" charset="0"/>
              <a:cs typeface="Open Sans" panose="020B0606030504020204" pitchFamily="34" charset="0"/>
            </a:endParaRPr>
          </a:p>
        </p:txBody>
      </p:sp>
      <p:sp>
        <p:nvSpPr>
          <p:cNvPr id="3" name="Espace réservé du contenu 2">
            <a:extLst>
              <a:ext uri="{FF2B5EF4-FFF2-40B4-BE49-F238E27FC236}">
                <a16:creationId xmlns:a16="http://schemas.microsoft.com/office/drawing/2014/main" id="{F1F82B69-22B1-FB4B-B28D-7634EEFA8B50}"/>
              </a:ext>
            </a:extLst>
          </p:cNvPr>
          <p:cNvSpPr>
            <a:spLocks noGrp="1"/>
          </p:cNvSpPr>
          <p:nvPr>
            <p:ph idx="1"/>
          </p:nvPr>
        </p:nvSpPr>
        <p:spPr/>
        <p:txBody>
          <a:bodyPr anchor="ctr">
            <a:normAutofit/>
          </a:bodyPr>
          <a:lstStyle/>
          <a:p>
            <a:r>
              <a:rPr lang="de-DE" sz="2400" dirty="0" err="1">
                <a:latin typeface="Avenir Next" panose="020B0503020202020204" pitchFamily="34" charset="0"/>
              </a:rPr>
              <a:t>Combining</a:t>
            </a:r>
            <a:r>
              <a:rPr lang="de-DE" sz="2400" dirty="0">
                <a:latin typeface="Avenir Next" panose="020B0503020202020204" pitchFamily="34" charset="0"/>
              </a:rPr>
              <a:t> </a:t>
            </a:r>
            <a:r>
              <a:rPr lang="de-DE" sz="2400" dirty="0" err="1">
                <a:latin typeface="Avenir Next" panose="020B0503020202020204" pitchFamily="34" charset="0"/>
              </a:rPr>
              <a:t>areas</a:t>
            </a:r>
            <a:r>
              <a:rPr lang="de-DE" sz="2400" dirty="0">
                <a:latin typeface="Avenir Next" panose="020B0503020202020204" pitchFamily="34" charset="0"/>
              </a:rPr>
              <a:t>: </a:t>
            </a:r>
          </a:p>
          <a:p>
            <a:pPr marL="0" indent="0">
              <a:buNone/>
            </a:pPr>
            <a:endParaRPr lang="de-DE" sz="2400" dirty="0">
              <a:latin typeface="Avenir Next" panose="020B0503020202020204" pitchFamily="34" charset="0"/>
            </a:endParaRPr>
          </a:p>
          <a:p>
            <a:pPr marL="0" indent="0">
              <a:buNone/>
            </a:pPr>
            <a:r>
              <a:rPr lang="de-DE" sz="2400" dirty="0">
                <a:latin typeface="Avenir Next" panose="020B0503020202020204" pitchFamily="34" charset="0"/>
              </a:rPr>
              <a:t>	More </a:t>
            </a:r>
            <a:r>
              <a:rPr lang="de-DE" sz="2400" dirty="0" err="1">
                <a:latin typeface="Avenir Next" panose="020B0503020202020204" pitchFamily="34" charset="0"/>
              </a:rPr>
              <a:t>sustainability</a:t>
            </a:r>
            <a:r>
              <a:rPr lang="de-DE" sz="2400" dirty="0">
                <a:latin typeface="Avenir Next" panose="020B0503020202020204" pitchFamily="34" charset="0"/>
              </a:rPr>
              <a:t> </a:t>
            </a:r>
            <a:r>
              <a:rPr lang="de-DE" sz="2400" dirty="0" err="1">
                <a:latin typeface="Avenir Next" panose="020B0503020202020204" pitchFamily="34" charset="0"/>
              </a:rPr>
              <a:t>through</a:t>
            </a:r>
            <a:r>
              <a:rPr lang="de-DE" sz="2400" dirty="0">
                <a:latin typeface="Avenir Next" panose="020B0503020202020204" pitchFamily="34" charset="0"/>
              </a:rPr>
              <a:t> </a:t>
            </a:r>
            <a:r>
              <a:rPr lang="de-DE" sz="2400" dirty="0" err="1">
                <a:latin typeface="Avenir Next" panose="020B0503020202020204" pitchFamily="34" charset="0"/>
              </a:rPr>
              <a:t>digitalization</a:t>
            </a:r>
            <a:r>
              <a:rPr lang="de-DE" sz="2400" dirty="0">
                <a:latin typeface="Avenir Next" panose="020B0503020202020204" pitchFamily="34" charset="0"/>
              </a:rPr>
              <a:t>, </a:t>
            </a:r>
            <a:r>
              <a:rPr lang="de-DE" sz="2400" dirty="0" err="1">
                <a:latin typeface="Avenir Next" panose="020B0503020202020204" pitchFamily="34" charset="0"/>
              </a:rPr>
              <a:t>boosting</a:t>
            </a:r>
            <a:r>
              <a:rPr lang="de-DE" sz="2400" dirty="0">
                <a:latin typeface="Avenir Next" panose="020B0503020202020204" pitchFamily="34" charset="0"/>
              </a:rPr>
              <a:t> </a:t>
            </a:r>
            <a:r>
              <a:rPr lang="de-DE" sz="2400" dirty="0" err="1">
                <a:latin typeface="Avenir Next" panose="020B0503020202020204" pitchFamily="34" charset="0"/>
              </a:rPr>
              <a:t>the</a:t>
            </a:r>
            <a:r>
              <a:rPr lang="de-DE" sz="2400" dirty="0">
                <a:latin typeface="Avenir Next" panose="020B0503020202020204" pitchFamily="34" charset="0"/>
              </a:rPr>
              <a:t> </a:t>
            </a:r>
            <a:r>
              <a:rPr lang="de-DE" sz="2400" dirty="0" err="1">
                <a:latin typeface="Avenir Next" panose="020B0503020202020204" pitchFamily="34" charset="0"/>
              </a:rPr>
              <a:t>economy</a:t>
            </a:r>
            <a:r>
              <a:rPr lang="de-DE" sz="2400" dirty="0">
                <a:latin typeface="Avenir Next" panose="020B0503020202020204" pitchFamily="34" charset="0"/>
              </a:rPr>
              <a:t> </a:t>
            </a:r>
            <a:r>
              <a:rPr lang="de-DE" sz="2400" dirty="0" err="1">
                <a:latin typeface="Avenir Next" panose="020B0503020202020204" pitchFamily="34" charset="0"/>
              </a:rPr>
              <a:t>through</a:t>
            </a:r>
            <a:r>
              <a:rPr lang="de-DE" sz="2400" dirty="0">
                <a:latin typeface="Avenir Next" panose="020B0503020202020204" pitchFamily="34" charset="0"/>
              </a:rPr>
              <a:t> </a:t>
            </a:r>
            <a:r>
              <a:rPr lang="de-DE" sz="2400" dirty="0" err="1">
                <a:latin typeface="Avenir Next" panose="020B0503020202020204" pitchFamily="34" charset="0"/>
              </a:rPr>
              <a:t>the</a:t>
            </a:r>
            <a:r>
              <a:rPr lang="de-DE" sz="2400" dirty="0">
                <a:latin typeface="Avenir Next" panose="020B0503020202020204" pitchFamily="34" charset="0"/>
              </a:rPr>
              <a:t> potential </a:t>
            </a:r>
            <a:r>
              <a:rPr lang="de-DE" sz="2400" dirty="0" err="1">
                <a:latin typeface="Avenir Next" panose="020B0503020202020204" pitchFamily="34" charset="0"/>
              </a:rPr>
              <a:t>to</a:t>
            </a:r>
            <a:r>
              <a:rPr lang="de-DE" sz="2400" dirty="0">
                <a:latin typeface="Avenir Next" panose="020B0503020202020204" pitchFamily="34" charset="0"/>
              </a:rPr>
              <a:t> </a:t>
            </a:r>
            <a:r>
              <a:rPr lang="de-DE" sz="2400" dirty="0" err="1">
                <a:latin typeface="Avenir Next" panose="020B0503020202020204" pitchFamily="34" charset="0"/>
              </a:rPr>
              <a:t>be</a:t>
            </a:r>
            <a:r>
              <a:rPr lang="de-DE" sz="2400" dirty="0">
                <a:latin typeface="Avenir Next" panose="020B0503020202020204" pitchFamily="34" charset="0"/>
              </a:rPr>
              <a:t> a </a:t>
            </a:r>
            <a:r>
              <a:rPr lang="de-DE" sz="2400" dirty="0" err="1">
                <a:latin typeface="Avenir Next" panose="020B0503020202020204" pitchFamily="34" charset="0"/>
              </a:rPr>
              <a:t>pioneer</a:t>
            </a:r>
            <a:r>
              <a:rPr lang="de-DE" sz="2400" dirty="0">
                <a:latin typeface="Avenir Next" panose="020B0503020202020204" pitchFamily="34" charset="0"/>
              </a:rPr>
              <a:t> in </a:t>
            </a:r>
            <a:r>
              <a:rPr lang="de-DE" sz="2400" dirty="0" err="1">
                <a:latin typeface="Avenir Next" panose="020B0503020202020204" pitchFamily="34" charset="0"/>
              </a:rPr>
              <a:t>the</a:t>
            </a:r>
            <a:r>
              <a:rPr lang="de-DE" sz="2400" dirty="0">
                <a:latin typeface="Avenir Next" panose="020B0503020202020204" pitchFamily="34" charset="0"/>
              </a:rPr>
              <a:t> </a:t>
            </a:r>
            <a:r>
              <a:rPr lang="de-DE" sz="2400" dirty="0" err="1">
                <a:latin typeface="Avenir Next" panose="020B0503020202020204" pitchFamily="34" charset="0"/>
              </a:rPr>
              <a:t>development</a:t>
            </a:r>
            <a:r>
              <a:rPr lang="de-DE" sz="2400" dirty="0">
                <a:latin typeface="Avenir Next" panose="020B0503020202020204" pitchFamily="34" charset="0"/>
              </a:rPr>
              <a:t> </a:t>
            </a:r>
            <a:r>
              <a:rPr lang="de-DE" sz="2400" dirty="0" err="1">
                <a:latin typeface="Avenir Next" panose="020B0503020202020204" pitchFamily="34" charset="0"/>
              </a:rPr>
              <a:t>of</a:t>
            </a:r>
            <a:r>
              <a:rPr lang="de-DE" sz="2400" dirty="0">
                <a:latin typeface="Avenir Next" panose="020B0503020202020204" pitchFamily="34" charset="0"/>
              </a:rPr>
              <a:t> </a:t>
            </a:r>
            <a:r>
              <a:rPr lang="de-DE" sz="2400" dirty="0" err="1">
                <a:latin typeface="Avenir Next" panose="020B0503020202020204" pitchFamily="34" charset="0"/>
              </a:rPr>
              <a:t>sustainable</a:t>
            </a:r>
            <a:r>
              <a:rPr lang="de-DE" sz="2400" dirty="0">
                <a:latin typeface="Avenir Next" panose="020B0503020202020204" pitchFamily="34" charset="0"/>
              </a:rPr>
              <a:t> </a:t>
            </a:r>
            <a:r>
              <a:rPr lang="de-DE" sz="2400" dirty="0" err="1">
                <a:latin typeface="Avenir Next" panose="020B0503020202020204" pitchFamily="34" charset="0"/>
              </a:rPr>
              <a:t>solutions</a:t>
            </a:r>
            <a:r>
              <a:rPr lang="de-DE" sz="2400" dirty="0">
                <a:latin typeface="Avenir Next" panose="020B0503020202020204" pitchFamily="34" charset="0"/>
              </a:rPr>
              <a:t> (e.g. </a:t>
            </a:r>
            <a:r>
              <a:rPr lang="de-DE" sz="2400" dirty="0" err="1">
                <a:latin typeface="Avenir Next" panose="020B0503020202020204" pitchFamily="34" charset="0"/>
              </a:rPr>
              <a:t>renewable</a:t>
            </a:r>
            <a:r>
              <a:rPr lang="de-DE" sz="2400" dirty="0">
                <a:latin typeface="Avenir Next" panose="020B0503020202020204" pitchFamily="34" charset="0"/>
              </a:rPr>
              <a:t> </a:t>
            </a:r>
            <a:r>
              <a:rPr lang="de-DE" sz="2400" dirty="0" err="1">
                <a:latin typeface="Avenir Next" panose="020B0503020202020204" pitchFamily="34" charset="0"/>
              </a:rPr>
              <a:t>energies</a:t>
            </a:r>
            <a:r>
              <a:rPr lang="de-DE" sz="2400" dirty="0">
                <a:latin typeface="Avenir Next" panose="020B0503020202020204" pitchFamily="34" charset="0"/>
              </a:rPr>
              <a:t>, </a:t>
            </a:r>
            <a:r>
              <a:rPr lang="de-DE" sz="2400" dirty="0" err="1">
                <a:latin typeface="Avenir Next" panose="020B0503020202020204" pitchFamily="34" charset="0"/>
              </a:rPr>
              <a:t>mobility</a:t>
            </a:r>
            <a:r>
              <a:rPr lang="de-DE" sz="2400" dirty="0">
                <a:latin typeface="Avenir Next" panose="020B0503020202020204" pitchFamily="34" charset="0"/>
              </a:rPr>
              <a:t> </a:t>
            </a:r>
            <a:r>
              <a:rPr lang="de-DE" sz="2400" dirty="0" err="1">
                <a:latin typeface="Avenir Next" panose="020B0503020202020204" pitchFamily="34" charset="0"/>
              </a:rPr>
              <a:t>sector</a:t>
            </a:r>
            <a:r>
              <a:rPr lang="de-DE" sz="2400" dirty="0">
                <a:latin typeface="Avenir Next" panose="020B0503020202020204" pitchFamily="34" charset="0"/>
              </a:rPr>
              <a:t>, </a:t>
            </a:r>
            <a:r>
              <a:rPr lang="de-DE" sz="2400" dirty="0" err="1">
                <a:latin typeface="Avenir Next" panose="020B0503020202020204" pitchFamily="34" charset="0"/>
              </a:rPr>
              <a:t>agriculture</a:t>
            </a:r>
            <a:r>
              <a:rPr lang="de-DE" sz="2400" dirty="0">
                <a:latin typeface="Avenir Next" panose="020B0503020202020204" pitchFamily="34" charset="0"/>
              </a:rPr>
              <a:t>)		</a:t>
            </a:r>
          </a:p>
        </p:txBody>
      </p:sp>
      <p:pic>
        <p:nvPicPr>
          <p:cNvPr id="5" name="Grafik 4">
            <a:extLst>
              <a:ext uri="{FF2B5EF4-FFF2-40B4-BE49-F238E27FC236}">
                <a16:creationId xmlns:a16="http://schemas.microsoft.com/office/drawing/2014/main" id="{59D93120-32E2-853E-7753-41D224D1B002}"/>
              </a:ext>
            </a:extLst>
          </p:cNvPr>
          <p:cNvPicPr>
            <a:picLocks noChangeAspect="1"/>
          </p:cNvPicPr>
          <p:nvPr/>
        </p:nvPicPr>
        <p:blipFill>
          <a:blip r:embed="rId2"/>
          <a:stretch>
            <a:fillRect/>
          </a:stretch>
        </p:blipFill>
        <p:spPr>
          <a:xfrm>
            <a:off x="0" y="6240754"/>
            <a:ext cx="1255776" cy="617246"/>
          </a:xfrm>
          <a:prstGeom prst="rect">
            <a:avLst/>
          </a:prstGeom>
        </p:spPr>
      </p:pic>
      <p:sp>
        <p:nvSpPr>
          <p:cNvPr id="8" name="Pfeil nach rechts 7">
            <a:extLst>
              <a:ext uri="{FF2B5EF4-FFF2-40B4-BE49-F238E27FC236}">
                <a16:creationId xmlns:a16="http://schemas.microsoft.com/office/drawing/2014/main" id="{DEB33A1D-7FE9-02F8-966A-9B4B5C87830D}"/>
              </a:ext>
            </a:extLst>
          </p:cNvPr>
          <p:cNvSpPr/>
          <p:nvPr/>
        </p:nvSpPr>
        <p:spPr>
          <a:xfrm>
            <a:off x="1255776" y="4001294"/>
            <a:ext cx="364067" cy="14675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de-DE"/>
          </a:p>
        </p:txBody>
      </p:sp>
      <p:pic>
        <p:nvPicPr>
          <p:cNvPr id="7" name="Grafik 6">
            <a:extLst>
              <a:ext uri="{FF2B5EF4-FFF2-40B4-BE49-F238E27FC236}">
                <a16:creationId xmlns:a16="http://schemas.microsoft.com/office/drawing/2014/main" id="{1CD13918-23FD-406B-8FD5-5B0465C46CEE}"/>
              </a:ext>
            </a:extLst>
          </p:cNvPr>
          <p:cNvPicPr>
            <a:picLocks noChangeAspect="1"/>
          </p:cNvPicPr>
          <p:nvPr/>
        </p:nvPicPr>
        <p:blipFill>
          <a:blip r:embed="rId3"/>
          <a:stretch>
            <a:fillRect/>
          </a:stretch>
        </p:blipFill>
        <p:spPr>
          <a:xfrm>
            <a:off x="9310702" y="6240754"/>
            <a:ext cx="2881298" cy="603946"/>
          </a:xfrm>
          <a:prstGeom prst="rect">
            <a:avLst/>
          </a:prstGeom>
        </p:spPr>
      </p:pic>
      <p:pic>
        <p:nvPicPr>
          <p:cNvPr id="4" name="Grafik 3">
            <a:extLst>
              <a:ext uri="{FF2B5EF4-FFF2-40B4-BE49-F238E27FC236}">
                <a16:creationId xmlns:a16="http://schemas.microsoft.com/office/drawing/2014/main" id="{776D4DA1-9505-7651-564B-9EA93E08C9B1}"/>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8260389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4E9097-453F-0DE4-BF46-11775282E2C2}"/>
            </a:ext>
          </a:extLst>
        </p:cNvPr>
        <p:cNvGrpSpPr/>
        <p:nvPr/>
      </p:nvGrpSpPr>
      <p:grpSpPr>
        <a:xfrm>
          <a:off x="0" y="0"/>
          <a:ext cx="0" cy="0"/>
          <a:chOff x="0" y="0"/>
          <a:chExt cx="0" cy="0"/>
        </a:xfrm>
      </p:grpSpPr>
      <p:sp>
        <p:nvSpPr>
          <p:cNvPr id="9" name="Titel 8">
            <a:extLst>
              <a:ext uri="{FF2B5EF4-FFF2-40B4-BE49-F238E27FC236}">
                <a16:creationId xmlns:a16="http://schemas.microsoft.com/office/drawing/2014/main" id="{1049402A-D100-EBA5-0FE6-777846F18A2B}"/>
              </a:ext>
            </a:extLst>
          </p:cNvPr>
          <p:cNvSpPr>
            <a:spLocks noGrp="1"/>
          </p:cNvSpPr>
          <p:nvPr>
            <p:ph type="ctrTitle"/>
          </p:nvPr>
        </p:nvSpPr>
        <p:spPr>
          <a:xfrm>
            <a:off x="1524000" y="512065"/>
            <a:ext cx="9144000" cy="2387600"/>
          </a:xfrm>
        </p:spPr>
        <p:txBody>
          <a:bodyPr/>
          <a:lstStyle/>
          <a:p>
            <a:r>
              <a:rPr lang="de-DE" dirty="0" err="1">
                <a:latin typeface="Avenir Next Medium" panose="020B0503020202020204" pitchFamily="34" charset="0"/>
              </a:rPr>
              <a:t>Discussion</a:t>
            </a:r>
            <a:r>
              <a:rPr lang="de-DE" dirty="0">
                <a:latin typeface="Avenir Next Medium" panose="020B0503020202020204" pitchFamily="34" charset="0"/>
              </a:rPr>
              <a:t> </a:t>
            </a:r>
            <a:r>
              <a:rPr lang="de-DE" dirty="0" err="1">
                <a:latin typeface="Avenir Next Medium" panose="020B0503020202020204" pitchFamily="34" charset="0"/>
              </a:rPr>
              <a:t>of</a:t>
            </a:r>
            <a:r>
              <a:rPr lang="de-DE" dirty="0">
                <a:latin typeface="Avenir Next Medium" panose="020B0503020202020204" pitchFamily="34" charset="0"/>
              </a:rPr>
              <a:t> </a:t>
            </a:r>
            <a:r>
              <a:rPr lang="de-DE" dirty="0" err="1">
                <a:latin typeface="Avenir Next Medium" panose="020B0503020202020204" pitchFamily="34" charset="0"/>
              </a:rPr>
              <a:t>results</a:t>
            </a:r>
            <a:endParaRPr lang="de-DE" dirty="0">
              <a:latin typeface="Avenir Next Medium" panose="020B0503020202020204" pitchFamily="34" charset="0"/>
            </a:endParaRPr>
          </a:p>
        </p:txBody>
      </p:sp>
      <p:pic>
        <p:nvPicPr>
          <p:cNvPr id="5" name="Inhaltsplatzhalter 4" descr="Besprechung mit einfarbiger Füllung">
            <a:extLst>
              <a:ext uri="{FF2B5EF4-FFF2-40B4-BE49-F238E27FC236}">
                <a16:creationId xmlns:a16="http://schemas.microsoft.com/office/drawing/2014/main" id="{E187B3AF-6637-AC00-E1E1-DAB34859D7A2}"/>
              </a:ext>
            </a:extLst>
          </p:cNvPr>
          <p:cNvPicPr>
            <a:picLocks noGrp="1" noChangeAspect="1"/>
          </p:cNvPicPr>
          <p:nvPr>
            <p:ph idx="4294967295"/>
          </p:nvPr>
        </p:nvPicPr>
        <p:blipFill>
          <a:blip>
            <a:extLst>
              <a:ext uri="{96DAC541-7B7A-43D3-8B79-37D633B846F1}">
                <asvg:svgBlip xmlns:asvg="http://schemas.microsoft.com/office/drawing/2016/SVG/main" r:embed="rId2"/>
              </a:ext>
            </a:extLst>
          </a:blip>
          <a:stretch>
            <a:fillRect/>
          </a:stretch>
        </p:blipFill>
        <p:spPr>
          <a:xfrm>
            <a:off x="4171950" y="2392654"/>
            <a:ext cx="3848100" cy="3848100"/>
          </a:xfrm>
        </p:spPr>
      </p:pic>
      <p:pic>
        <p:nvPicPr>
          <p:cNvPr id="4" name="Grafik 3">
            <a:extLst>
              <a:ext uri="{FF2B5EF4-FFF2-40B4-BE49-F238E27FC236}">
                <a16:creationId xmlns:a16="http://schemas.microsoft.com/office/drawing/2014/main" id="{44EA0D3A-E570-9337-68EB-FFE685A09827}"/>
              </a:ext>
            </a:extLst>
          </p:cNvPr>
          <p:cNvPicPr>
            <a:picLocks noChangeAspect="1"/>
          </p:cNvPicPr>
          <p:nvPr/>
        </p:nvPicPr>
        <p:blipFill>
          <a:blip r:embed="rId3"/>
          <a:stretch>
            <a:fillRect/>
          </a:stretch>
        </p:blipFill>
        <p:spPr>
          <a:xfrm>
            <a:off x="0" y="6240754"/>
            <a:ext cx="1255776" cy="617246"/>
          </a:xfrm>
          <a:prstGeom prst="rect">
            <a:avLst/>
          </a:prstGeom>
        </p:spPr>
      </p:pic>
      <p:pic>
        <p:nvPicPr>
          <p:cNvPr id="2" name="Grafik 1">
            <a:extLst>
              <a:ext uri="{FF2B5EF4-FFF2-40B4-BE49-F238E27FC236}">
                <a16:creationId xmlns:a16="http://schemas.microsoft.com/office/drawing/2014/main" id="{2CF21247-B0C7-F185-CC02-E8B2AED67782}"/>
              </a:ext>
            </a:extLst>
          </p:cNvPr>
          <p:cNvPicPr>
            <a:picLocks noChangeAspect="1"/>
          </p:cNvPicPr>
          <p:nvPr/>
        </p:nvPicPr>
        <p:blipFill>
          <a:blip r:embed="rId4"/>
          <a:stretch>
            <a:fillRect/>
          </a:stretch>
        </p:blipFill>
        <p:spPr>
          <a:xfrm>
            <a:off x="9310702" y="6240754"/>
            <a:ext cx="2881298" cy="603946"/>
          </a:xfrm>
          <a:prstGeom prst="rect">
            <a:avLst/>
          </a:prstGeom>
        </p:spPr>
      </p:pic>
      <p:pic>
        <p:nvPicPr>
          <p:cNvPr id="3" name="Grafik 2">
            <a:extLst>
              <a:ext uri="{FF2B5EF4-FFF2-40B4-BE49-F238E27FC236}">
                <a16:creationId xmlns:a16="http://schemas.microsoft.com/office/drawing/2014/main" id="{B63555C6-7FFE-116D-F542-FAA9FD59BEB6}"/>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2451670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1654328-6D88-4747-9100-2D147347B32D}"/>
              </a:ext>
            </a:extLst>
          </p:cNvPr>
          <p:cNvSpPr>
            <a:spLocks noGrp="1"/>
          </p:cNvSpPr>
          <p:nvPr>
            <p:ph type="title"/>
          </p:nvPr>
        </p:nvSpPr>
        <p:spPr>
          <a:xfrm>
            <a:off x="-6002438" y="18255"/>
            <a:ext cx="10515600" cy="1325563"/>
          </a:xfrm>
        </p:spPr>
        <p:txBody>
          <a:bodyPr>
            <a:normAutofit/>
          </a:bodyPr>
          <a:lstStyle/>
          <a:p>
            <a:pPr algn="r"/>
            <a:r>
              <a:rPr lang="de-DE" b="1" cap="small" dirty="0" err="1">
                <a:latin typeface="Avenir Next Medium" panose="020B0503020202020204" pitchFamily="34" charset="0"/>
                <a:ea typeface="Open Sans" panose="020B0606030504020204" pitchFamily="34" charset="0"/>
                <a:cs typeface="Open Sans" panose="020B0606030504020204" pitchFamily="34" charset="0"/>
              </a:rPr>
              <a:t>Cohesion</a:t>
            </a:r>
            <a:r>
              <a:rPr lang="de-DE" b="1" cap="small" dirty="0">
                <a:latin typeface="Avenir Next Medium" panose="020B0503020202020204" pitchFamily="34" charset="0"/>
                <a:ea typeface="Open Sans" panose="020B0606030504020204" pitchFamily="34" charset="0"/>
                <a:cs typeface="Open Sans" panose="020B0606030504020204" pitchFamily="34" charset="0"/>
              </a:rPr>
              <a:t> Policy</a:t>
            </a:r>
            <a:endParaRPr lang="de-DE" sz="3600" b="1" dirty="0">
              <a:solidFill>
                <a:schemeClr val="tx1"/>
              </a:solidFill>
              <a:latin typeface="Avenir Next Medium" panose="020B0503020202020204" pitchFamily="34" charset="0"/>
              <a:ea typeface="Open Sans" panose="020B0606030504020204" pitchFamily="34" charset="0"/>
              <a:cs typeface="Open Sans" panose="020B0606030504020204" pitchFamily="34" charset="0"/>
            </a:endParaRPr>
          </a:p>
        </p:txBody>
      </p:sp>
      <p:sp>
        <p:nvSpPr>
          <p:cNvPr id="3" name="Espace réservé du contenu 2">
            <a:extLst>
              <a:ext uri="{FF2B5EF4-FFF2-40B4-BE49-F238E27FC236}">
                <a16:creationId xmlns:a16="http://schemas.microsoft.com/office/drawing/2014/main" id="{F1F82B69-22B1-FB4B-B28D-7634EEFA8B50}"/>
              </a:ext>
            </a:extLst>
          </p:cNvPr>
          <p:cNvSpPr>
            <a:spLocks noGrp="1"/>
          </p:cNvSpPr>
          <p:nvPr>
            <p:ph idx="1"/>
          </p:nvPr>
        </p:nvSpPr>
        <p:spPr/>
        <p:txBody>
          <a:bodyPr anchor="ctr">
            <a:normAutofit/>
          </a:bodyPr>
          <a:lstStyle/>
          <a:p>
            <a:r>
              <a:rPr lang="de-DE" sz="2400" dirty="0">
                <a:latin typeface="Avenir Next" panose="020B0503020202020204" pitchFamily="34" charset="0"/>
              </a:rPr>
              <a:t>European </a:t>
            </a:r>
            <a:r>
              <a:rPr lang="de-DE" sz="2400" dirty="0" err="1">
                <a:latin typeface="Avenir Next" panose="020B0503020202020204" pitchFamily="34" charset="0"/>
              </a:rPr>
              <a:t>Cohesion</a:t>
            </a:r>
            <a:r>
              <a:rPr lang="de-DE" sz="2400" dirty="0">
                <a:latin typeface="Avenir Next" panose="020B0503020202020204" pitchFamily="34" charset="0"/>
              </a:rPr>
              <a:t> </a:t>
            </a:r>
            <a:r>
              <a:rPr lang="de-DE" sz="2400" dirty="0" err="1">
                <a:latin typeface="Avenir Next" panose="020B0503020202020204" pitchFamily="34" charset="0"/>
              </a:rPr>
              <a:t>policy</a:t>
            </a:r>
            <a:r>
              <a:rPr lang="de-DE" sz="2400" dirty="0">
                <a:latin typeface="Avenir Next" panose="020B0503020202020204" pitchFamily="34" charset="0"/>
              </a:rPr>
              <a:t> </a:t>
            </a:r>
            <a:r>
              <a:rPr lang="de-DE" sz="2400" dirty="0" err="1">
                <a:latin typeface="Avenir Next" panose="020B0503020202020204" pitchFamily="34" charset="0"/>
              </a:rPr>
              <a:t>is</a:t>
            </a:r>
            <a:r>
              <a:rPr lang="de-DE" sz="2400" dirty="0">
                <a:latin typeface="Avenir Next" panose="020B0503020202020204" pitchFamily="34" charset="0"/>
              </a:rPr>
              <a:t> </a:t>
            </a:r>
            <a:r>
              <a:rPr lang="de-DE" sz="2400" dirty="0" err="1">
                <a:latin typeface="Avenir Next" panose="020B0503020202020204" pitchFamily="34" charset="0"/>
              </a:rPr>
              <a:t>by</a:t>
            </a:r>
            <a:r>
              <a:rPr lang="de-DE" sz="2400" dirty="0">
                <a:latin typeface="Avenir Next" panose="020B0503020202020204" pitchFamily="34" charset="0"/>
              </a:rPr>
              <a:t> </a:t>
            </a:r>
            <a:r>
              <a:rPr lang="de-DE" sz="2400" dirty="0" err="1">
                <a:latin typeface="Avenir Next" panose="020B0503020202020204" pitchFamily="34" charset="0"/>
              </a:rPr>
              <a:t>no</a:t>
            </a:r>
            <a:r>
              <a:rPr lang="de-DE" sz="2400" dirty="0">
                <a:latin typeface="Avenir Next" panose="020B0503020202020204" pitchFamily="34" charset="0"/>
              </a:rPr>
              <a:t> </a:t>
            </a:r>
            <a:r>
              <a:rPr lang="de-DE" sz="2400" dirty="0" err="1">
                <a:latin typeface="Avenir Next" panose="020B0503020202020204" pitchFamily="34" charset="0"/>
              </a:rPr>
              <a:t>means</a:t>
            </a:r>
            <a:r>
              <a:rPr lang="de-DE" sz="2400" dirty="0">
                <a:latin typeface="Avenir Next" panose="020B0503020202020204" pitchFamily="34" charset="0"/>
              </a:rPr>
              <a:t> </a:t>
            </a:r>
            <a:r>
              <a:rPr lang="de-DE" sz="2400" dirty="0" err="1">
                <a:latin typeface="Avenir Next" panose="020B0503020202020204" pitchFamily="34" charset="0"/>
              </a:rPr>
              <a:t>abstract</a:t>
            </a:r>
            <a:r>
              <a:rPr lang="de-DE" sz="2400" dirty="0">
                <a:latin typeface="Avenir Next" panose="020B0503020202020204" pitchFamily="34" charset="0"/>
              </a:rPr>
              <a:t> and </a:t>
            </a:r>
            <a:r>
              <a:rPr lang="de-DE" sz="2400" dirty="0" err="1">
                <a:latin typeface="Avenir Next" panose="020B0503020202020204" pitchFamily="34" charset="0"/>
              </a:rPr>
              <a:t>distant</a:t>
            </a:r>
            <a:r>
              <a:rPr lang="de-DE" sz="2400" dirty="0">
                <a:latin typeface="Avenir Next" panose="020B0503020202020204" pitchFamily="34" charset="0"/>
              </a:rPr>
              <a:t>, but </a:t>
            </a:r>
            <a:r>
              <a:rPr lang="de-DE" sz="2400" dirty="0" err="1">
                <a:latin typeface="Avenir Next" panose="020B0503020202020204" pitchFamily="34" charset="0"/>
              </a:rPr>
              <a:t>takes</a:t>
            </a:r>
            <a:r>
              <a:rPr lang="de-DE" sz="2400" dirty="0">
                <a:latin typeface="Avenir Next" panose="020B0503020202020204" pitchFamily="34" charset="0"/>
              </a:rPr>
              <a:t> </a:t>
            </a:r>
            <a:r>
              <a:rPr lang="de-DE" sz="2400" dirty="0" err="1">
                <a:latin typeface="Avenir Next" panose="020B0503020202020204" pitchFamily="34" charset="0"/>
              </a:rPr>
              <a:t>place</a:t>
            </a:r>
            <a:r>
              <a:rPr lang="de-DE" sz="2400" dirty="0">
                <a:latin typeface="Avenir Next" panose="020B0503020202020204" pitchFamily="34" charset="0"/>
              </a:rPr>
              <a:t> </a:t>
            </a:r>
            <a:r>
              <a:rPr lang="de-DE" sz="2400" dirty="0" err="1">
                <a:latin typeface="Avenir Next" panose="020B0503020202020204" pitchFamily="34" charset="0"/>
              </a:rPr>
              <a:t>locally</a:t>
            </a:r>
            <a:r>
              <a:rPr lang="de-DE" sz="2400" dirty="0">
                <a:latin typeface="Avenir Next" panose="020B0503020202020204" pitchFamily="34" charset="0"/>
              </a:rPr>
              <a:t> in </a:t>
            </a:r>
            <a:r>
              <a:rPr lang="de-DE" sz="2400" dirty="0" err="1">
                <a:latin typeface="Avenir Next" panose="020B0503020202020204" pitchFamily="34" charset="0"/>
              </a:rPr>
              <a:t>the</a:t>
            </a:r>
            <a:r>
              <a:rPr lang="de-DE" sz="2400" dirty="0">
                <a:latin typeface="Avenir Next" panose="020B0503020202020204" pitchFamily="34" charset="0"/>
              </a:rPr>
              <a:t> </a:t>
            </a:r>
            <a:r>
              <a:rPr lang="de-DE" sz="2400" dirty="0" err="1">
                <a:latin typeface="Avenir Next" panose="020B0503020202020204" pitchFamily="34" charset="0"/>
              </a:rPr>
              <a:t>regions</a:t>
            </a:r>
            <a:r>
              <a:rPr lang="de-DE" sz="2400" dirty="0">
                <a:latin typeface="Avenir Next" panose="020B0503020202020204" pitchFamily="34" charset="0"/>
              </a:rPr>
              <a:t>.</a:t>
            </a:r>
          </a:p>
          <a:p>
            <a:pPr marL="0" indent="0">
              <a:buNone/>
            </a:pPr>
            <a:endParaRPr lang="de-DE" sz="2400" dirty="0">
              <a:latin typeface="Avenir Next" panose="020B0503020202020204" pitchFamily="34" charset="0"/>
            </a:endParaRPr>
          </a:p>
          <a:p>
            <a:r>
              <a:rPr lang="de-DE" sz="2400" dirty="0">
                <a:latin typeface="Avenir Next" panose="020B0503020202020204" pitchFamily="34" charset="0"/>
              </a:rPr>
              <a:t>As </a:t>
            </a:r>
            <a:r>
              <a:rPr lang="de-DE" sz="2400" dirty="0" err="1">
                <a:latin typeface="Avenir Next" panose="020B0503020202020204" pitchFamily="34" charset="0"/>
              </a:rPr>
              <a:t>citizens</a:t>
            </a:r>
            <a:r>
              <a:rPr lang="de-DE" sz="2400" dirty="0">
                <a:latin typeface="Avenir Next" panose="020B0503020202020204" pitchFamily="34" charset="0"/>
              </a:rPr>
              <a:t>, </a:t>
            </a:r>
            <a:r>
              <a:rPr lang="de-DE" sz="2400" dirty="0" err="1">
                <a:latin typeface="Avenir Next" panose="020B0503020202020204" pitchFamily="34" charset="0"/>
              </a:rPr>
              <a:t>we</a:t>
            </a:r>
            <a:r>
              <a:rPr lang="de-DE" sz="2400" dirty="0">
                <a:latin typeface="Avenir Next" panose="020B0503020202020204" pitchFamily="34" charset="0"/>
              </a:rPr>
              <a:t> </a:t>
            </a:r>
            <a:r>
              <a:rPr lang="de-DE" sz="2400" dirty="0" err="1">
                <a:latin typeface="Avenir Next" panose="020B0503020202020204" pitchFamily="34" charset="0"/>
              </a:rPr>
              <a:t>have</a:t>
            </a:r>
            <a:r>
              <a:rPr lang="de-DE" sz="2400" dirty="0">
                <a:latin typeface="Avenir Next" panose="020B0503020202020204" pitchFamily="34" charset="0"/>
              </a:rPr>
              <a:t> </a:t>
            </a:r>
            <a:r>
              <a:rPr lang="de-DE" sz="2400" dirty="0" err="1">
                <a:latin typeface="Avenir Next" panose="020B0503020202020204" pitchFamily="34" charset="0"/>
              </a:rPr>
              <a:t>the</a:t>
            </a:r>
            <a:r>
              <a:rPr lang="de-DE" sz="2400" dirty="0">
                <a:latin typeface="Avenir Next" panose="020B0503020202020204" pitchFamily="34" charset="0"/>
              </a:rPr>
              <a:t> </a:t>
            </a:r>
            <a:r>
              <a:rPr lang="de-DE" sz="2400" dirty="0" err="1">
                <a:latin typeface="Avenir Next" panose="020B0503020202020204" pitchFamily="34" charset="0"/>
              </a:rPr>
              <a:t>opportunity</a:t>
            </a:r>
            <a:r>
              <a:rPr lang="de-DE" sz="2400" dirty="0">
                <a:latin typeface="Avenir Next" panose="020B0503020202020204" pitchFamily="34" charset="0"/>
              </a:rPr>
              <a:t> </a:t>
            </a:r>
            <a:r>
              <a:rPr lang="de-DE" sz="2400" dirty="0" err="1">
                <a:latin typeface="Avenir Next" panose="020B0503020202020204" pitchFamily="34" charset="0"/>
              </a:rPr>
              <a:t>to</a:t>
            </a:r>
            <a:r>
              <a:rPr lang="de-DE" sz="2400" dirty="0">
                <a:latin typeface="Avenir Next" panose="020B0503020202020204" pitchFamily="34" charset="0"/>
              </a:rPr>
              <a:t> </a:t>
            </a:r>
            <a:r>
              <a:rPr lang="de-DE" sz="2400" dirty="0" err="1">
                <a:latin typeface="Avenir Next" panose="020B0503020202020204" pitchFamily="34" charset="0"/>
              </a:rPr>
              <a:t>contribute</a:t>
            </a:r>
            <a:r>
              <a:rPr lang="de-DE" sz="2400" dirty="0">
                <a:latin typeface="Avenir Next" panose="020B0503020202020204" pitchFamily="34" charset="0"/>
              </a:rPr>
              <a:t> </a:t>
            </a:r>
            <a:r>
              <a:rPr lang="de-DE" sz="2400" dirty="0" err="1">
                <a:latin typeface="Avenir Next" panose="020B0503020202020204" pitchFamily="34" charset="0"/>
              </a:rPr>
              <a:t>our</a:t>
            </a:r>
            <a:r>
              <a:rPr lang="de-DE" sz="2400" dirty="0">
                <a:latin typeface="Avenir Next" panose="020B0503020202020204" pitchFamily="34" charset="0"/>
              </a:rPr>
              <a:t> </a:t>
            </a:r>
            <a:r>
              <a:rPr lang="de-DE" sz="2400" dirty="0" err="1">
                <a:latin typeface="Avenir Next" panose="020B0503020202020204" pitchFamily="34" charset="0"/>
              </a:rPr>
              <a:t>ideas</a:t>
            </a:r>
            <a:r>
              <a:rPr lang="de-DE" sz="2400" dirty="0">
                <a:latin typeface="Avenir Next" panose="020B0503020202020204" pitchFamily="34" charset="0"/>
              </a:rPr>
              <a:t> </a:t>
            </a:r>
            <a:r>
              <a:rPr lang="de-DE" sz="2400" dirty="0" err="1">
                <a:latin typeface="Avenir Next" panose="020B0503020202020204" pitchFamily="34" charset="0"/>
              </a:rPr>
              <a:t>to</a:t>
            </a:r>
            <a:r>
              <a:rPr lang="de-DE" sz="2400" dirty="0">
                <a:latin typeface="Avenir Next" panose="020B0503020202020204" pitchFamily="34" charset="0"/>
              </a:rPr>
              <a:t> </a:t>
            </a:r>
            <a:r>
              <a:rPr lang="de-DE" sz="2400" dirty="0" err="1">
                <a:latin typeface="Avenir Next" panose="020B0503020202020204" pitchFamily="34" charset="0"/>
              </a:rPr>
              <a:t>the</a:t>
            </a:r>
            <a:r>
              <a:rPr lang="de-DE" sz="2400" dirty="0">
                <a:latin typeface="Avenir Next" panose="020B0503020202020204" pitchFamily="34" charset="0"/>
              </a:rPr>
              <a:t> </a:t>
            </a:r>
            <a:r>
              <a:rPr lang="de-DE" sz="2400" dirty="0" err="1">
                <a:latin typeface="Avenir Next" panose="020B0503020202020204" pitchFamily="34" charset="0"/>
              </a:rPr>
              <a:t>development</a:t>
            </a:r>
            <a:r>
              <a:rPr lang="de-DE" sz="2400" dirty="0">
                <a:latin typeface="Avenir Next" panose="020B0503020202020204" pitchFamily="34" charset="0"/>
              </a:rPr>
              <a:t> </a:t>
            </a:r>
            <a:r>
              <a:rPr lang="de-DE" sz="2400" dirty="0" err="1">
                <a:latin typeface="Avenir Next" panose="020B0503020202020204" pitchFamily="34" charset="0"/>
              </a:rPr>
              <a:t>of</a:t>
            </a:r>
            <a:r>
              <a:rPr lang="de-DE" sz="2400" dirty="0">
                <a:latin typeface="Avenir Next" panose="020B0503020202020204" pitchFamily="34" charset="0"/>
              </a:rPr>
              <a:t> </a:t>
            </a:r>
            <a:r>
              <a:rPr lang="de-DE" sz="2400" dirty="0" err="1">
                <a:latin typeface="Avenir Next" panose="020B0503020202020204" pitchFamily="34" charset="0"/>
              </a:rPr>
              <a:t>our</a:t>
            </a:r>
            <a:r>
              <a:rPr lang="de-DE" sz="2400" dirty="0">
                <a:latin typeface="Avenir Next" panose="020B0503020202020204" pitchFamily="34" charset="0"/>
              </a:rPr>
              <a:t> </a:t>
            </a:r>
            <a:r>
              <a:rPr lang="de-DE" sz="2400" dirty="0" err="1">
                <a:latin typeface="Avenir Next" panose="020B0503020202020204" pitchFamily="34" charset="0"/>
              </a:rPr>
              <a:t>home</a:t>
            </a:r>
            <a:r>
              <a:rPr lang="de-DE" sz="2400" dirty="0">
                <a:latin typeface="Avenir Next" panose="020B0503020202020204" pitchFamily="34" charset="0"/>
              </a:rPr>
              <a:t> </a:t>
            </a:r>
            <a:r>
              <a:rPr lang="de-DE" sz="2400" dirty="0" err="1">
                <a:latin typeface="Avenir Next" panose="020B0503020202020204" pitchFamily="34" charset="0"/>
              </a:rPr>
              <a:t>region</a:t>
            </a:r>
            <a:r>
              <a:rPr lang="de-DE" sz="2400" dirty="0">
                <a:latin typeface="Avenir Next" panose="020B0503020202020204" pitchFamily="34" charset="0"/>
              </a:rPr>
              <a:t> in </a:t>
            </a:r>
            <a:r>
              <a:rPr lang="de-DE" sz="2400" dirty="0" err="1">
                <a:latin typeface="Avenir Next" panose="020B0503020202020204" pitchFamily="34" charset="0"/>
              </a:rPr>
              <a:t>line</a:t>
            </a:r>
            <a:r>
              <a:rPr lang="de-DE" sz="2400" dirty="0">
                <a:latin typeface="Avenir Next" panose="020B0503020202020204" pitchFamily="34" charset="0"/>
              </a:rPr>
              <a:t> </a:t>
            </a:r>
            <a:r>
              <a:rPr lang="de-DE" sz="2400" dirty="0" err="1">
                <a:latin typeface="Avenir Next" panose="020B0503020202020204" pitchFamily="34" charset="0"/>
              </a:rPr>
              <a:t>with</a:t>
            </a:r>
            <a:r>
              <a:rPr lang="de-DE" sz="2400" dirty="0">
                <a:latin typeface="Avenir Next" panose="020B0503020202020204" pitchFamily="34" charset="0"/>
              </a:rPr>
              <a:t> European </a:t>
            </a:r>
            <a:r>
              <a:rPr lang="de-DE" sz="2400" dirty="0" err="1">
                <a:latin typeface="Avenir Next" panose="020B0503020202020204" pitchFamily="34" charset="0"/>
              </a:rPr>
              <a:t>objectives</a:t>
            </a:r>
            <a:r>
              <a:rPr lang="de-DE" sz="2400" dirty="0">
                <a:latin typeface="Avenir Next" panose="020B0503020202020204" pitchFamily="34" charset="0"/>
              </a:rPr>
              <a:t>.</a:t>
            </a:r>
          </a:p>
        </p:txBody>
      </p:sp>
      <p:pic>
        <p:nvPicPr>
          <p:cNvPr id="5" name="Grafik 4">
            <a:extLst>
              <a:ext uri="{FF2B5EF4-FFF2-40B4-BE49-F238E27FC236}">
                <a16:creationId xmlns:a16="http://schemas.microsoft.com/office/drawing/2014/main" id="{59D93120-32E2-853E-7753-41D224D1B002}"/>
              </a:ext>
            </a:extLst>
          </p:cNvPr>
          <p:cNvPicPr>
            <a:picLocks noChangeAspect="1"/>
          </p:cNvPicPr>
          <p:nvPr/>
        </p:nvPicPr>
        <p:blipFill>
          <a:blip r:embed="rId2"/>
          <a:stretch>
            <a:fillRect/>
          </a:stretch>
        </p:blipFill>
        <p:spPr>
          <a:xfrm>
            <a:off x="0" y="6240754"/>
            <a:ext cx="1255776" cy="617246"/>
          </a:xfrm>
          <a:prstGeom prst="rect">
            <a:avLst/>
          </a:prstGeom>
        </p:spPr>
      </p:pic>
      <p:pic>
        <p:nvPicPr>
          <p:cNvPr id="7" name="Grafik 6">
            <a:extLst>
              <a:ext uri="{FF2B5EF4-FFF2-40B4-BE49-F238E27FC236}">
                <a16:creationId xmlns:a16="http://schemas.microsoft.com/office/drawing/2014/main" id="{97F94665-0A21-914D-5F8C-300E086A5F2B}"/>
              </a:ext>
            </a:extLst>
          </p:cNvPr>
          <p:cNvPicPr>
            <a:picLocks noChangeAspect="1"/>
          </p:cNvPicPr>
          <p:nvPr/>
        </p:nvPicPr>
        <p:blipFill>
          <a:blip r:embed="rId3"/>
          <a:stretch>
            <a:fillRect/>
          </a:stretch>
        </p:blipFill>
        <p:spPr>
          <a:xfrm>
            <a:off x="9310702" y="6240754"/>
            <a:ext cx="2881298" cy="603946"/>
          </a:xfrm>
          <a:prstGeom prst="rect">
            <a:avLst/>
          </a:prstGeom>
        </p:spPr>
      </p:pic>
      <p:pic>
        <p:nvPicPr>
          <p:cNvPr id="4" name="Grafik 3">
            <a:extLst>
              <a:ext uri="{FF2B5EF4-FFF2-40B4-BE49-F238E27FC236}">
                <a16:creationId xmlns:a16="http://schemas.microsoft.com/office/drawing/2014/main" id="{E75403F2-4468-1C40-324A-FD9EADC49DAA}"/>
              </a:ext>
            </a:extLst>
          </p:cNvPr>
          <p:cNvPicPr>
            <a:picLocks noChangeAspect="1"/>
          </p:cNvPicPr>
          <p:nvPr/>
        </p:nvPicPr>
        <p:blipFill>
          <a:blip r:embed="rId4"/>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3269968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A839C-029D-8CDA-EEA7-513ACCD0C5D9}"/>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7987F6DC-E57E-7C00-35B0-7F39466CFDF8}"/>
              </a:ext>
            </a:extLst>
          </p:cNvPr>
          <p:cNvSpPr>
            <a:spLocks noGrp="1"/>
          </p:cNvSpPr>
          <p:nvPr>
            <p:ph type="title"/>
          </p:nvPr>
        </p:nvSpPr>
        <p:spPr>
          <a:xfrm>
            <a:off x="-5990863" y="133631"/>
            <a:ext cx="10515600" cy="1325563"/>
          </a:xfrm>
        </p:spPr>
        <p:txBody>
          <a:bodyPr>
            <a:normAutofit/>
          </a:bodyPr>
          <a:lstStyle/>
          <a:p>
            <a:pPr algn="r"/>
            <a:r>
              <a:rPr lang="de-DE" b="1" cap="small" dirty="0" err="1">
                <a:latin typeface="Avenir Next Medium" panose="020B0503020202020204" pitchFamily="34" charset="0"/>
                <a:ea typeface="Open Sans" panose="020B0606030504020204" pitchFamily="34" charset="0"/>
                <a:cs typeface="Open Sans" panose="020B0606030504020204" pitchFamily="34" charset="0"/>
              </a:rPr>
              <a:t>Cohesion</a:t>
            </a:r>
            <a:r>
              <a:rPr lang="de-DE" b="1" cap="small" dirty="0">
                <a:latin typeface="Avenir Next Medium" panose="020B0503020202020204" pitchFamily="34" charset="0"/>
                <a:ea typeface="Open Sans" panose="020B0606030504020204" pitchFamily="34" charset="0"/>
                <a:cs typeface="Open Sans" panose="020B0606030504020204" pitchFamily="34" charset="0"/>
              </a:rPr>
              <a:t> Policy</a:t>
            </a:r>
            <a:endParaRPr lang="de-DE" sz="3600" b="1" dirty="0">
              <a:solidFill>
                <a:schemeClr val="tx1"/>
              </a:solidFill>
              <a:latin typeface="Avenir Next Medium" panose="020B0503020202020204" pitchFamily="34" charset="0"/>
              <a:ea typeface="Open Sans" panose="020B0606030504020204" pitchFamily="34" charset="0"/>
              <a:cs typeface="Open Sans" panose="020B0606030504020204" pitchFamily="34" charset="0"/>
            </a:endParaRPr>
          </a:p>
        </p:txBody>
      </p:sp>
      <p:sp>
        <p:nvSpPr>
          <p:cNvPr id="3" name="Espace réservé du contenu 2">
            <a:extLst>
              <a:ext uri="{FF2B5EF4-FFF2-40B4-BE49-F238E27FC236}">
                <a16:creationId xmlns:a16="http://schemas.microsoft.com/office/drawing/2014/main" id="{3D03587E-A15A-FA1B-CD1D-F2FC7D3C42E1}"/>
              </a:ext>
            </a:extLst>
          </p:cNvPr>
          <p:cNvSpPr>
            <a:spLocks noGrp="1"/>
          </p:cNvSpPr>
          <p:nvPr>
            <p:ph idx="1"/>
          </p:nvPr>
        </p:nvSpPr>
        <p:spPr/>
        <p:txBody>
          <a:bodyPr anchor="ctr">
            <a:normAutofit/>
          </a:bodyPr>
          <a:lstStyle/>
          <a:p>
            <a:r>
              <a:rPr lang="de-DE" sz="2400" dirty="0" err="1">
                <a:latin typeface="Avenir Next" panose="020B0503020202020204" pitchFamily="34" charset="0"/>
              </a:rPr>
              <a:t>What</a:t>
            </a:r>
            <a:r>
              <a:rPr lang="de-DE" sz="2400" dirty="0">
                <a:latin typeface="Avenir Next" panose="020B0503020202020204" pitchFamily="34" charset="0"/>
              </a:rPr>
              <a:t> </a:t>
            </a:r>
            <a:r>
              <a:rPr lang="de-DE" sz="2400" dirty="0" err="1">
                <a:latin typeface="Avenir Next" panose="020B0503020202020204" pitchFamily="34" charset="0"/>
              </a:rPr>
              <a:t>possibilities</a:t>
            </a:r>
            <a:r>
              <a:rPr lang="de-DE" sz="2400" dirty="0">
                <a:latin typeface="Avenir Next" panose="020B0503020202020204" pitchFamily="34" charset="0"/>
              </a:rPr>
              <a:t> </a:t>
            </a:r>
            <a:r>
              <a:rPr lang="de-DE" sz="2400" dirty="0" err="1">
                <a:latin typeface="Avenir Next" panose="020B0503020202020204" pitchFamily="34" charset="0"/>
              </a:rPr>
              <a:t>can</a:t>
            </a:r>
            <a:r>
              <a:rPr lang="de-DE" sz="2400" dirty="0">
                <a:latin typeface="Avenir Next" panose="020B0503020202020204" pitchFamily="34" charset="0"/>
              </a:rPr>
              <a:t> </a:t>
            </a:r>
            <a:r>
              <a:rPr lang="de-DE" sz="2400" dirty="0" err="1">
                <a:latin typeface="Avenir Next" panose="020B0503020202020204" pitchFamily="34" charset="0"/>
              </a:rPr>
              <a:t>you</a:t>
            </a:r>
            <a:r>
              <a:rPr lang="de-DE" sz="2400" dirty="0">
                <a:latin typeface="Avenir Next" panose="020B0503020202020204" pitchFamily="34" charset="0"/>
              </a:rPr>
              <a:t> </a:t>
            </a:r>
            <a:r>
              <a:rPr lang="de-DE" sz="2400" dirty="0" err="1">
                <a:latin typeface="Avenir Next" panose="020B0503020202020204" pitchFamily="34" charset="0"/>
              </a:rPr>
              <a:t>think</a:t>
            </a:r>
            <a:r>
              <a:rPr lang="de-DE" sz="2400" dirty="0">
                <a:latin typeface="Avenir Next" panose="020B0503020202020204" pitchFamily="34" charset="0"/>
              </a:rPr>
              <a:t> </a:t>
            </a:r>
            <a:r>
              <a:rPr lang="de-DE" sz="2400" dirty="0" err="1">
                <a:latin typeface="Avenir Next" panose="020B0503020202020204" pitchFamily="34" charset="0"/>
              </a:rPr>
              <a:t>of</a:t>
            </a:r>
            <a:r>
              <a:rPr lang="de-DE" sz="2400" dirty="0">
                <a:latin typeface="Avenir Next" panose="020B0503020202020204" pitchFamily="34" charset="0"/>
              </a:rPr>
              <a:t> </a:t>
            </a:r>
            <a:r>
              <a:rPr lang="de-DE" sz="2400" dirty="0" err="1">
                <a:latin typeface="Avenir Next" panose="020B0503020202020204" pitchFamily="34" charset="0"/>
              </a:rPr>
              <a:t>for</a:t>
            </a:r>
            <a:r>
              <a:rPr lang="de-DE" sz="2400" dirty="0">
                <a:latin typeface="Avenir Next" panose="020B0503020202020204" pitchFamily="34" charset="0"/>
              </a:rPr>
              <a:t> </a:t>
            </a:r>
            <a:r>
              <a:rPr lang="de-DE" sz="2400" dirty="0" err="1">
                <a:latin typeface="Avenir Next" panose="020B0503020202020204" pitchFamily="34" charset="0"/>
              </a:rPr>
              <a:t>citizens</a:t>
            </a:r>
            <a:r>
              <a:rPr lang="de-DE" sz="2400" dirty="0">
                <a:latin typeface="Avenir Next" panose="020B0503020202020204" pitchFamily="34" charset="0"/>
              </a:rPr>
              <a:t> </a:t>
            </a:r>
            <a:r>
              <a:rPr lang="de-DE" sz="2400" dirty="0" err="1">
                <a:latin typeface="Avenir Next" panose="020B0503020202020204" pitchFamily="34" charset="0"/>
              </a:rPr>
              <a:t>to</a:t>
            </a:r>
            <a:r>
              <a:rPr lang="de-DE" sz="2400" dirty="0">
                <a:latin typeface="Avenir Next" panose="020B0503020202020204" pitchFamily="34" charset="0"/>
              </a:rPr>
              <a:t> </a:t>
            </a:r>
            <a:r>
              <a:rPr lang="de-DE" sz="2400" dirty="0" err="1">
                <a:latin typeface="Avenir Next" panose="020B0503020202020204" pitchFamily="34" charset="0"/>
              </a:rPr>
              <a:t>actively</a:t>
            </a:r>
            <a:r>
              <a:rPr lang="de-DE" sz="2400" dirty="0">
                <a:latin typeface="Avenir Next" panose="020B0503020202020204" pitchFamily="34" charset="0"/>
              </a:rPr>
              <a:t> </a:t>
            </a:r>
            <a:r>
              <a:rPr lang="de-DE" sz="2400" dirty="0" err="1">
                <a:latin typeface="Avenir Next" panose="020B0503020202020204" pitchFamily="34" charset="0"/>
              </a:rPr>
              <a:t>participate</a:t>
            </a:r>
            <a:r>
              <a:rPr lang="de-DE" sz="2400" dirty="0">
                <a:latin typeface="Avenir Next" panose="020B0503020202020204" pitchFamily="34" charset="0"/>
              </a:rPr>
              <a:t>?</a:t>
            </a:r>
          </a:p>
        </p:txBody>
      </p:sp>
      <p:pic>
        <p:nvPicPr>
          <p:cNvPr id="5" name="Grafik 4">
            <a:extLst>
              <a:ext uri="{FF2B5EF4-FFF2-40B4-BE49-F238E27FC236}">
                <a16:creationId xmlns:a16="http://schemas.microsoft.com/office/drawing/2014/main" id="{85351BB2-9E36-F8F1-93CC-644F5BF6FDA1}"/>
              </a:ext>
            </a:extLst>
          </p:cNvPr>
          <p:cNvPicPr>
            <a:picLocks noChangeAspect="1"/>
          </p:cNvPicPr>
          <p:nvPr/>
        </p:nvPicPr>
        <p:blipFill>
          <a:blip r:embed="rId3"/>
          <a:stretch>
            <a:fillRect/>
          </a:stretch>
        </p:blipFill>
        <p:spPr>
          <a:xfrm>
            <a:off x="0" y="6240754"/>
            <a:ext cx="1255776" cy="617246"/>
          </a:xfrm>
          <a:prstGeom prst="rect">
            <a:avLst/>
          </a:prstGeom>
        </p:spPr>
      </p:pic>
      <p:pic>
        <p:nvPicPr>
          <p:cNvPr id="7" name="Grafik 6">
            <a:extLst>
              <a:ext uri="{FF2B5EF4-FFF2-40B4-BE49-F238E27FC236}">
                <a16:creationId xmlns:a16="http://schemas.microsoft.com/office/drawing/2014/main" id="{9DBB9FA3-481F-F4BC-42D8-4C68AE518073}"/>
              </a:ext>
            </a:extLst>
          </p:cNvPr>
          <p:cNvPicPr>
            <a:picLocks noChangeAspect="1"/>
          </p:cNvPicPr>
          <p:nvPr/>
        </p:nvPicPr>
        <p:blipFill>
          <a:blip r:embed="rId4"/>
          <a:stretch>
            <a:fillRect/>
          </a:stretch>
        </p:blipFill>
        <p:spPr>
          <a:xfrm>
            <a:off x="9310702" y="6240754"/>
            <a:ext cx="2881298" cy="603946"/>
          </a:xfrm>
          <a:prstGeom prst="rect">
            <a:avLst/>
          </a:prstGeom>
        </p:spPr>
      </p:pic>
      <p:pic>
        <p:nvPicPr>
          <p:cNvPr id="4" name="Grafik 3">
            <a:extLst>
              <a:ext uri="{FF2B5EF4-FFF2-40B4-BE49-F238E27FC236}">
                <a16:creationId xmlns:a16="http://schemas.microsoft.com/office/drawing/2014/main" id="{E0C6324C-68A8-B360-C28D-3B53A29D7591}"/>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3506387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948BD-D623-2725-A4A5-2BD0347301A3}"/>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466F88A-62DF-C50D-31A2-3E62758613DA}"/>
              </a:ext>
            </a:extLst>
          </p:cNvPr>
          <p:cNvSpPr>
            <a:spLocks noGrp="1"/>
          </p:cNvSpPr>
          <p:nvPr>
            <p:ph type="title"/>
          </p:nvPr>
        </p:nvSpPr>
        <p:spPr/>
        <p:txBody>
          <a:bodyPr/>
          <a:lstStyle/>
          <a:p>
            <a:pPr algn="ctr"/>
            <a:r>
              <a:rPr lang="de-DE" b="1" dirty="0">
                <a:latin typeface="Avenir Next" panose="020B0503020202020204" pitchFamily="34" charset="0"/>
              </a:rPr>
              <a:t>…</a:t>
            </a:r>
            <a:r>
              <a:rPr lang="de-DE" b="1" dirty="0" err="1">
                <a:latin typeface="Avenir Next" panose="020B0503020202020204" pitchFamily="34" charset="0"/>
              </a:rPr>
              <a:t>questions</a:t>
            </a:r>
            <a:r>
              <a:rPr lang="de-DE" b="1" dirty="0">
                <a:latin typeface="Avenir Next" panose="020B0503020202020204" pitchFamily="34" charset="0"/>
              </a:rPr>
              <a:t>?</a:t>
            </a:r>
          </a:p>
        </p:txBody>
      </p:sp>
      <p:sp>
        <p:nvSpPr>
          <p:cNvPr id="3" name="Textplatzhalter 2">
            <a:extLst>
              <a:ext uri="{FF2B5EF4-FFF2-40B4-BE49-F238E27FC236}">
                <a16:creationId xmlns:a16="http://schemas.microsoft.com/office/drawing/2014/main" id="{C622458F-9889-5D00-D44B-4B3FA6E652C1}"/>
              </a:ext>
            </a:extLst>
          </p:cNvPr>
          <p:cNvSpPr>
            <a:spLocks noGrp="1"/>
          </p:cNvSpPr>
          <p:nvPr>
            <p:ph type="body" idx="1"/>
          </p:nvPr>
        </p:nvSpPr>
        <p:spPr/>
        <p:txBody>
          <a:bodyPr/>
          <a:lstStyle/>
          <a:p>
            <a:r>
              <a:rPr lang="de-DE" dirty="0"/>
              <a:t> </a:t>
            </a:r>
          </a:p>
        </p:txBody>
      </p:sp>
      <p:pic>
        <p:nvPicPr>
          <p:cNvPr id="6" name="Grafik 5">
            <a:extLst>
              <a:ext uri="{FF2B5EF4-FFF2-40B4-BE49-F238E27FC236}">
                <a16:creationId xmlns:a16="http://schemas.microsoft.com/office/drawing/2014/main" id="{5F84444A-ED34-77E1-0E9C-6F5A07C61009}"/>
              </a:ext>
            </a:extLst>
          </p:cNvPr>
          <p:cNvPicPr>
            <a:picLocks noChangeAspect="1"/>
          </p:cNvPicPr>
          <p:nvPr/>
        </p:nvPicPr>
        <p:blipFill>
          <a:blip r:embed="rId3"/>
          <a:stretch>
            <a:fillRect/>
          </a:stretch>
        </p:blipFill>
        <p:spPr>
          <a:xfrm>
            <a:off x="0" y="5472545"/>
            <a:ext cx="2750386" cy="1385455"/>
          </a:xfrm>
          <a:prstGeom prst="rect">
            <a:avLst/>
          </a:prstGeom>
        </p:spPr>
      </p:pic>
      <p:pic>
        <p:nvPicPr>
          <p:cNvPr id="4" name="Grafik 3">
            <a:extLst>
              <a:ext uri="{FF2B5EF4-FFF2-40B4-BE49-F238E27FC236}">
                <a16:creationId xmlns:a16="http://schemas.microsoft.com/office/drawing/2014/main" id="{28B290E2-2D7B-CCA8-A34E-6395FF474897}"/>
              </a:ext>
            </a:extLst>
          </p:cNvPr>
          <p:cNvPicPr>
            <a:picLocks noChangeAspect="1"/>
          </p:cNvPicPr>
          <p:nvPr/>
        </p:nvPicPr>
        <p:blipFill>
          <a:blip r:embed="rId4"/>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46540542-FC5D-1706-3602-443F2C0C33FE}"/>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28458692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3E95518-BAAD-16C6-808F-CF7DC1A07C54}"/>
              </a:ext>
            </a:extLst>
          </p:cNvPr>
          <p:cNvSpPr>
            <a:spLocks noGrp="1"/>
          </p:cNvSpPr>
          <p:nvPr>
            <p:ph type="title"/>
          </p:nvPr>
        </p:nvSpPr>
        <p:spPr/>
        <p:txBody>
          <a:bodyPr/>
          <a:lstStyle/>
          <a:p>
            <a:r>
              <a:rPr lang="de-DE" dirty="0" err="1">
                <a:latin typeface="Avenir Next" panose="020B0503020202020204" pitchFamily="34" charset="0"/>
              </a:rPr>
              <a:t>What</a:t>
            </a:r>
            <a:r>
              <a:rPr lang="de-DE" dirty="0">
                <a:latin typeface="Avenir Next" panose="020B0503020202020204" pitchFamily="34" charset="0"/>
              </a:rPr>
              <a:t> </a:t>
            </a:r>
            <a:r>
              <a:rPr lang="de-DE" dirty="0" err="1">
                <a:latin typeface="Avenir Next" panose="020B0503020202020204" pitchFamily="34" charset="0"/>
              </a:rPr>
              <a:t>other</a:t>
            </a:r>
            <a:r>
              <a:rPr lang="de-DE" dirty="0">
                <a:latin typeface="Avenir Next" panose="020B0503020202020204" pitchFamily="34" charset="0"/>
              </a:rPr>
              <a:t> </a:t>
            </a:r>
            <a:r>
              <a:rPr lang="de-DE" dirty="0" err="1">
                <a:latin typeface="Avenir Next" panose="020B0503020202020204" pitchFamily="34" charset="0"/>
              </a:rPr>
              <a:t>exercises</a:t>
            </a:r>
            <a:r>
              <a:rPr lang="de-DE" dirty="0">
                <a:latin typeface="Avenir Next" panose="020B0503020202020204" pitchFamily="34" charset="0"/>
              </a:rPr>
              <a:t> </a:t>
            </a:r>
            <a:r>
              <a:rPr lang="de-DE" dirty="0" err="1">
                <a:latin typeface="Avenir Next" panose="020B0503020202020204" pitchFamily="34" charset="0"/>
              </a:rPr>
              <a:t>can</a:t>
            </a:r>
            <a:r>
              <a:rPr lang="de-DE" dirty="0">
                <a:latin typeface="Avenir Next" panose="020B0503020202020204" pitchFamily="34" charset="0"/>
              </a:rPr>
              <a:t> </a:t>
            </a:r>
            <a:r>
              <a:rPr lang="de-DE" dirty="0" err="1">
                <a:latin typeface="Avenir Next" panose="020B0503020202020204" pitchFamily="34" charset="0"/>
              </a:rPr>
              <a:t>be</a:t>
            </a:r>
            <a:r>
              <a:rPr lang="de-DE" dirty="0">
                <a:latin typeface="Avenir Next" panose="020B0503020202020204" pitchFamily="34" charset="0"/>
              </a:rPr>
              <a:t> </a:t>
            </a:r>
            <a:r>
              <a:rPr lang="de-DE" dirty="0" err="1">
                <a:latin typeface="Avenir Next" panose="020B0503020202020204" pitchFamily="34" charset="0"/>
              </a:rPr>
              <a:t>used</a:t>
            </a:r>
            <a:r>
              <a:rPr lang="de-DE" dirty="0">
                <a:latin typeface="Avenir Next" panose="020B0503020202020204" pitchFamily="34" charset="0"/>
              </a:rPr>
              <a:t> </a:t>
            </a:r>
            <a:r>
              <a:rPr lang="de-DE" dirty="0" err="1">
                <a:latin typeface="Avenir Next" panose="020B0503020202020204" pitchFamily="34" charset="0"/>
              </a:rPr>
              <a:t>for</a:t>
            </a:r>
            <a:r>
              <a:rPr lang="de-DE" dirty="0">
                <a:latin typeface="Avenir Next" panose="020B0503020202020204" pitchFamily="34" charset="0"/>
              </a:rPr>
              <a:t> </a:t>
            </a:r>
            <a:r>
              <a:rPr lang="de-DE" dirty="0" err="1">
                <a:latin typeface="Avenir Next" panose="020B0503020202020204" pitchFamily="34" charset="0"/>
              </a:rPr>
              <a:t>this</a:t>
            </a:r>
            <a:r>
              <a:rPr lang="de-DE" dirty="0">
                <a:latin typeface="Avenir Next" panose="020B0503020202020204" pitchFamily="34" charset="0"/>
              </a:rPr>
              <a:t> </a:t>
            </a:r>
            <a:r>
              <a:rPr lang="de-DE" dirty="0" err="1">
                <a:latin typeface="Avenir Next" panose="020B0503020202020204" pitchFamily="34" charset="0"/>
              </a:rPr>
              <a:t>part</a:t>
            </a:r>
            <a:r>
              <a:rPr lang="de-DE" dirty="0">
                <a:latin typeface="Avenir Next" panose="020B0503020202020204" pitchFamily="34" charset="0"/>
              </a:rPr>
              <a:t> </a:t>
            </a:r>
            <a:r>
              <a:rPr lang="de-DE" dirty="0" err="1">
                <a:latin typeface="Avenir Next" panose="020B0503020202020204" pitchFamily="34" charset="0"/>
              </a:rPr>
              <a:t>of</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a:t>
            </a:r>
            <a:r>
              <a:rPr lang="de-DE" dirty="0" err="1">
                <a:latin typeface="Avenir Next" panose="020B0503020202020204" pitchFamily="34" charset="0"/>
              </a:rPr>
              <a:t>event</a:t>
            </a:r>
            <a:r>
              <a:rPr lang="de-DE" dirty="0">
                <a:latin typeface="Avenir Next" panose="020B0503020202020204" pitchFamily="34" charset="0"/>
              </a:rPr>
              <a:t>?</a:t>
            </a:r>
            <a:endParaRPr lang="de-FR" dirty="0">
              <a:latin typeface="Avenir Next" panose="020B0503020202020204" pitchFamily="34" charset="0"/>
            </a:endParaRPr>
          </a:p>
        </p:txBody>
      </p:sp>
      <p:sp>
        <p:nvSpPr>
          <p:cNvPr id="3" name="Textplatzhalter 2">
            <a:extLst>
              <a:ext uri="{FF2B5EF4-FFF2-40B4-BE49-F238E27FC236}">
                <a16:creationId xmlns:a16="http://schemas.microsoft.com/office/drawing/2014/main" id="{DE47A569-B73E-2E37-64B0-EED5A8DEF310}"/>
              </a:ext>
            </a:extLst>
          </p:cNvPr>
          <p:cNvSpPr>
            <a:spLocks noGrp="1"/>
          </p:cNvSpPr>
          <p:nvPr>
            <p:ph type="body" idx="1"/>
          </p:nvPr>
        </p:nvSpPr>
        <p:spPr/>
        <p:txBody>
          <a:bodyPr/>
          <a:lstStyle/>
          <a:p>
            <a:endParaRPr lang="de-FR" dirty="0"/>
          </a:p>
        </p:txBody>
      </p:sp>
      <p:pic>
        <p:nvPicPr>
          <p:cNvPr id="4" name="Grafik 3">
            <a:extLst>
              <a:ext uri="{FF2B5EF4-FFF2-40B4-BE49-F238E27FC236}">
                <a16:creationId xmlns:a16="http://schemas.microsoft.com/office/drawing/2014/main" id="{5760745D-0EE2-DD4D-B165-AD75C5DE826F}"/>
              </a:ext>
            </a:extLst>
          </p:cNvPr>
          <p:cNvPicPr>
            <a:picLocks noChangeAspect="1"/>
          </p:cNvPicPr>
          <p:nvPr/>
        </p:nvPicPr>
        <p:blipFill>
          <a:blip r:embed="rId3"/>
          <a:stretch>
            <a:fillRect/>
          </a:stretch>
        </p:blipFill>
        <p:spPr>
          <a:xfrm>
            <a:off x="0" y="5472545"/>
            <a:ext cx="2750386" cy="1385455"/>
          </a:xfrm>
          <a:prstGeom prst="rect">
            <a:avLst/>
          </a:prstGeom>
        </p:spPr>
      </p:pic>
      <p:pic>
        <p:nvPicPr>
          <p:cNvPr id="5" name="Grafik 4">
            <a:extLst>
              <a:ext uri="{FF2B5EF4-FFF2-40B4-BE49-F238E27FC236}">
                <a16:creationId xmlns:a16="http://schemas.microsoft.com/office/drawing/2014/main" id="{3EFCBCAF-5D1D-32F7-DBA2-C1A27657811D}"/>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3B64FDA9-A482-575C-DAEE-339128B284BE}"/>
              </a:ext>
            </a:extLst>
          </p:cNvPr>
          <p:cNvPicPr>
            <a:picLocks noChangeAspect="1"/>
          </p:cNvPicPr>
          <p:nvPr/>
        </p:nvPicPr>
        <p:blipFill>
          <a:blip r:embed="rId5"/>
          <a:stretch>
            <a:fillRect/>
          </a:stretch>
        </p:blipFill>
        <p:spPr>
          <a:xfrm>
            <a:off x="9357852" y="173851"/>
            <a:ext cx="2834147" cy="1309719"/>
          </a:xfrm>
          <a:prstGeom prst="rect">
            <a:avLst/>
          </a:prstGeom>
        </p:spPr>
      </p:pic>
    </p:spTree>
    <p:extLst>
      <p:ext uri="{BB962C8B-B14F-4D97-AF65-F5344CB8AC3E}">
        <p14:creationId xmlns:p14="http://schemas.microsoft.com/office/powerpoint/2010/main" val="1684013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EB919-8BB9-3CBE-0B99-5827D430BB61}"/>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44D0C07-6F07-4237-A875-C3EE99115F65}"/>
              </a:ext>
            </a:extLst>
          </p:cNvPr>
          <p:cNvSpPr>
            <a:spLocks noGrp="1"/>
          </p:cNvSpPr>
          <p:nvPr>
            <p:ph type="title"/>
          </p:nvPr>
        </p:nvSpPr>
        <p:spPr/>
        <p:txBody>
          <a:bodyPr/>
          <a:lstStyle/>
          <a:p>
            <a:r>
              <a:rPr lang="en-GB" b="1" dirty="0">
                <a:latin typeface="Avenir Next" panose="020B0503020202020204" pitchFamily="34" charset="0"/>
              </a:rPr>
              <a:t>EUD concept for project days</a:t>
            </a:r>
          </a:p>
        </p:txBody>
      </p:sp>
      <p:graphicFrame>
        <p:nvGraphicFramePr>
          <p:cNvPr id="4" name="Inhaltsplatzhalter 3">
            <a:extLst>
              <a:ext uri="{FF2B5EF4-FFF2-40B4-BE49-F238E27FC236}">
                <a16:creationId xmlns:a16="http://schemas.microsoft.com/office/drawing/2014/main" id="{9BF895FF-44FF-BF79-AB3F-79DE1976174E}"/>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fik 6">
            <a:extLst>
              <a:ext uri="{FF2B5EF4-FFF2-40B4-BE49-F238E27FC236}">
                <a16:creationId xmlns:a16="http://schemas.microsoft.com/office/drawing/2014/main" id="{AE939AB9-F5EF-6425-E88B-7B93E12A9A45}"/>
              </a:ext>
            </a:extLst>
          </p:cNvPr>
          <p:cNvPicPr>
            <a:picLocks noChangeAspect="1"/>
          </p:cNvPicPr>
          <p:nvPr/>
        </p:nvPicPr>
        <p:blipFill>
          <a:blip r:embed="rId8"/>
          <a:stretch>
            <a:fillRect/>
          </a:stretch>
        </p:blipFill>
        <p:spPr>
          <a:xfrm>
            <a:off x="0" y="5555848"/>
            <a:ext cx="2585014" cy="1302152"/>
          </a:xfrm>
          <a:prstGeom prst="rect">
            <a:avLst/>
          </a:prstGeom>
        </p:spPr>
      </p:pic>
      <p:pic>
        <p:nvPicPr>
          <p:cNvPr id="3" name="Grafik 2">
            <a:extLst>
              <a:ext uri="{FF2B5EF4-FFF2-40B4-BE49-F238E27FC236}">
                <a16:creationId xmlns:a16="http://schemas.microsoft.com/office/drawing/2014/main" id="{1E9233B1-1EF3-64B3-8C14-60F1E80B9253}"/>
              </a:ext>
            </a:extLst>
          </p:cNvPr>
          <p:cNvPicPr>
            <a:picLocks noChangeAspect="1"/>
          </p:cNvPicPr>
          <p:nvPr/>
        </p:nvPicPr>
        <p:blipFill>
          <a:blip r:embed="rId9"/>
          <a:srcRect/>
          <a:stretch/>
        </p:blipFill>
        <p:spPr>
          <a:xfrm>
            <a:off x="8422081" y="6042190"/>
            <a:ext cx="3769919" cy="785399"/>
          </a:xfrm>
          <a:prstGeom prst="rect">
            <a:avLst/>
          </a:prstGeom>
        </p:spPr>
      </p:pic>
      <p:pic>
        <p:nvPicPr>
          <p:cNvPr id="5" name="Grafik 4">
            <a:extLst>
              <a:ext uri="{FF2B5EF4-FFF2-40B4-BE49-F238E27FC236}">
                <a16:creationId xmlns:a16="http://schemas.microsoft.com/office/drawing/2014/main" id="{B8DA3403-CA10-731D-37A4-C612D7659464}"/>
              </a:ext>
            </a:extLst>
          </p:cNvPr>
          <p:cNvPicPr>
            <a:picLocks noChangeAspect="1"/>
          </p:cNvPicPr>
          <p:nvPr/>
        </p:nvPicPr>
        <p:blipFill>
          <a:blip r:embed="rId10"/>
          <a:stretch>
            <a:fillRect/>
          </a:stretch>
        </p:blipFill>
        <p:spPr>
          <a:xfrm>
            <a:off x="9357853" y="0"/>
            <a:ext cx="2834147" cy="1309719"/>
          </a:xfrm>
          <a:prstGeom prst="rect">
            <a:avLst/>
          </a:prstGeom>
        </p:spPr>
      </p:pic>
    </p:spTree>
    <p:extLst>
      <p:ext uri="{BB962C8B-B14F-4D97-AF65-F5344CB8AC3E}">
        <p14:creationId xmlns:p14="http://schemas.microsoft.com/office/powerpoint/2010/main" val="11658222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1298E-F887-2CB2-E700-231C18EDB8A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13C67B9E-62C7-F9CE-D827-F643EAF9C7EE}"/>
              </a:ext>
            </a:extLst>
          </p:cNvPr>
          <p:cNvSpPr>
            <a:spLocks noGrp="1"/>
          </p:cNvSpPr>
          <p:nvPr>
            <p:ph type="title"/>
          </p:nvPr>
        </p:nvSpPr>
        <p:spPr/>
        <p:txBody>
          <a:bodyPr>
            <a:normAutofit/>
          </a:bodyPr>
          <a:lstStyle/>
          <a:p>
            <a:r>
              <a:rPr lang="en-GB" b="1" dirty="0">
                <a:latin typeface="Avenir Next" panose="020B0503020202020204" pitchFamily="34" charset="0"/>
              </a:rPr>
              <a:t>The Laura Lundy model of participation </a:t>
            </a:r>
          </a:p>
        </p:txBody>
      </p:sp>
      <p:pic>
        <p:nvPicPr>
          <p:cNvPr id="3" name="Grafik 2">
            <a:extLst>
              <a:ext uri="{FF2B5EF4-FFF2-40B4-BE49-F238E27FC236}">
                <a16:creationId xmlns:a16="http://schemas.microsoft.com/office/drawing/2014/main" id="{DAA5B691-0E86-CC4E-038B-F01DFD7E4434}"/>
              </a:ext>
            </a:extLst>
          </p:cNvPr>
          <p:cNvPicPr>
            <a:picLocks noChangeAspect="1"/>
          </p:cNvPicPr>
          <p:nvPr/>
        </p:nvPicPr>
        <p:blipFill>
          <a:blip r:embed="rId3"/>
          <a:stretch>
            <a:fillRect/>
          </a:stretch>
        </p:blipFill>
        <p:spPr>
          <a:xfrm>
            <a:off x="0" y="5555848"/>
            <a:ext cx="2585014" cy="1302152"/>
          </a:xfrm>
          <a:prstGeom prst="rect">
            <a:avLst/>
          </a:prstGeom>
        </p:spPr>
      </p:pic>
      <p:graphicFrame>
        <p:nvGraphicFramePr>
          <p:cNvPr id="11" name="Diagramm 10">
            <a:extLst>
              <a:ext uri="{FF2B5EF4-FFF2-40B4-BE49-F238E27FC236}">
                <a16:creationId xmlns:a16="http://schemas.microsoft.com/office/drawing/2014/main" id="{9650B1AF-6577-79C4-3D0E-7CBB495CBBE7}"/>
              </a:ext>
            </a:extLst>
          </p:cNvPr>
          <p:cNvGraphicFramePr/>
          <p:nvPr>
            <p:extLst>
              <p:ext uri="{D42A27DB-BD31-4B8C-83A1-F6EECF244321}">
                <p14:modId xmlns:p14="http://schemas.microsoft.com/office/powerpoint/2010/main" val="2454569600"/>
              </p:ext>
            </p:extLst>
          </p:nvPr>
        </p:nvGraphicFramePr>
        <p:xfrm>
          <a:off x="3048000" y="1690688"/>
          <a:ext cx="6096000"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2" name="Grafik 11">
            <a:extLst>
              <a:ext uri="{FF2B5EF4-FFF2-40B4-BE49-F238E27FC236}">
                <a16:creationId xmlns:a16="http://schemas.microsoft.com/office/drawing/2014/main" id="{65FC1236-D52F-8EEF-C52F-C0FA9D53B033}"/>
              </a:ext>
            </a:extLst>
          </p:cNvPr>
          <p:cNvPicPr>
            <a:picLocks noChangeAspect="1"/>
          </p:cNvPicPr>
          <p:nvPr/>
        </p:nvPicPr>
        <p:blipFill>
          <a:blip r:embed="rId9"/>
          <a:srcRect/>
          <a:stretch/>
        </p:blipFill>
        <p:spPr>
          <a:xfrm>
            <a:off x="8422081" y="6042190"/>
            <a:ext cx="3769919" cy="785399"/>
          </a:xfrm>
          <a:prstGeom prst="rect">
            <a:avLst/>
          </a:prstGeom>
        </p:spPr>
      </p:pic>
      <p:pic>
        <p:nvPicPr>
          <p:cNvPr id="4" name="Grafik 3">
            <a:extLst>
              <a:ext uri="{FF2B5EF4-FFF2-40B4-BE49-F238E27FC236}">
                <a16:creationId xmlns:a16="http://schemas.microsoft.com/office/drawing/2014/main" id="{676D84BE-2C1F-1F5F-458A-1A619993993B}"/>
              </a:ext>
            </a:extLst>
          </p:cNvPr>
          <p:cNvPicPr>
            <a:picLocks noChangeAspect="1"/>
          </p:cNvPicPr>
          <p:nvPr/>
        </p:nvPicPr>
        <p:blipFill>
          <a:blip r:embed="rId10"/>
          <a:stretch>
            <a:fillRect/>
          </a:stretch>
        </p:blipFill>
        <p:spPr>
          <a:xfrm>
            <a:off x="9357853" y="0"/>
            <a:ext cx="2834147" cy="1309719"/>
          </a:xfrm>
          <a:prstGeom prst="rect">
            <a:avLst/>
          </a:prstGeom>
        </p:spPr>
      </p:pic>
    </p:spTree>
    <p:extLst>
      <p:ext uri="{BB962C8B-B14F-4D97-AF65-F5344CB8AC3E}">
        <p14:creationId xmlns:p14="http://schemas.microsoft.com/office/powerpoint/2010/main" val="3436306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b="1" dirty="0">
                <a:latin typeface="Avenir Next" panose="020B0503020202020204" pitchFamily="34" charset="0"/>
              </a:rPr>
              <a:t>Schedule </a:t>
            </a:r>
            <a:r>
              <a:rPr lang="de-DE" b="1" dirty="0" err="1">
                <a:latin typeface="Avenir Next" panose="020B0503020202020204" pitchFamily="34" charset="0"/>
              </a:rPr>
              <a:t>of</a:t>
            </a:r>
            <a:r>
              <a:rPr lang="de-DE" b="1" dirty="0">
                <a:latin typeface="Avenir Next" panose="020B0503020202020204" pitchFamily="34" charset="0"/>
              </a:rPr>
              <a:t> Type A </a:t>
            </a:r>
            <a:r>
              <a:rPr lang="de-DE" b="1" dirty="0" err="1">
                <a:latin typeface="Avenir Next" panose="020B0503020202020204" pitchFamily="34" charset="0"/>
              </a:rPr>
              <a:t>event</a:t>
            </a:r>
            <a:r>
              <a:rPr lang="de-DE" b="1" dirty="0">
                <a:latin typeface="Avenir Next" panose="020B0503020202020204" pitchFamily="34" charset="0"/>
              </a:rPr>
              <a:t> </a:t>
            </a:r>
            <a:r>
              <a:rPr lang="de-DE" sz="1800" dirty="0">
                <a:latin typeface="Avenir Next" panose="020B0503020202020204" pitchFamily="34" charset="0"/>
              </a:rPr>
              <a:t>(</a:t>
            </a:r>
            <a:r>
              <a:rPr lang="de-DE" sz="1800" dirty="0" err="1">
                <a:latin typeface="Avenir Next" panose="020B0503020202020204" pitchFamily="34" charset="0"/>
              </a:rPr>
              <a:t>Example</a:t>
            </a:r>
            <a:r>
              <a:rPr lang="de-DE" sz="1800" dirty="0">
                <a:latin typeface="Avenir Next" panose="020B0503020202020204" pitchFamily="34" charset="0"/>
              </a:rPr>
              <a:t>)</a:t>
            </a:r>
          </a:p>
        </p:txBody>
      </p:sp>
      <p:sp>
        <p:nvSpPr>
          <p:cNvPr id="3" name="Inhaltsplatzhalter 2"/>
          <p:cNvSpPr>
            <a:spLocks noGrp="1"/>
          </p:cNvSpPr>
          <p:nvPr>
            <p:ph idx="1"/>
          </p:nvPr>
        </p:nvSpPr>
        <p:spPr>
          <a:xfrm>
            <a:off x="838200" y="1881962"/>
            <a:ext cx="10515599" cy="3581400"/>
          </a:xfrm>
        </p:spPr>
        <p:txBody>
          <a:bodyPr>
            <a:normAutofit fontScale="77500" lnSpcReduction="20000"/>
          </a:bodyPr>
          <a:lstStyle/>
          <a:p>
            <a:pPr>
              <a:lnSpc>
                <a:spcPct val="150000"/>
              </a:lnSpc>
            </a:pPr>
            <a:r>
              <a:rPr lang="de-DE" sz="2800" dirty="0">
                <a:latin typeface="Avenir Next" panose="020B0503020202020204" pitchFamily="34" charset="0"/>
              </a:rPr>
              <a:t>08:00 – 08:15	</a:t>
            </a:r>
            <a:r>
              <a:rPr lang="de-DE" sz="2800" dirty="0" err="1">
                <a:latin typeface="Avenir Next" panose="020B0503020202020204" pitchFamily="34" charset="0"/>
              </a:rPr>
              <a:t>Introduction</a:t>
            </a:r>
            <a:endParaRPr lang="de-DE" sz="2800" dirty="0">
              <a:latin typeface="Avenir Next" panose="020B0503020202020204" pitchFamily="34" charset="0"/>
            </a:endParaRPr>
          </a:p>
          <a:p>
            <a:pPr>
              <a:lnSpc>
                <a:spcPct val="150000"/>
              </a:lnSpc>
            </a:pPr>
            <a:r>
              <a:rPr lang="de-DE" sz="2800" dirty="0">
                <a:latin typeface="Avenir Next" panose="020B0503020202020204" pitchFamily="34" charset="0"/>
              </a:rPr>
              <a:t>08:15 – 08:40	</a:t>
            </a:r>
            <a:r>
              <a:rPr lang="de-DE" sz="2800" dirty="0" err="1">
                <a:latin typeface="Avenir Next" panose="020B0503020202020204" pitchFamily="34" charset="0"/>
              </a:rPr>
              <a:t>What</a:t>
            </a:r>
            <a:r>
              <a:rPr lang="de-DE" sz="2800" dirty="0">
                <a:latin typeface="Avenir Next" panose="020B0503020202020204" pitchFamily="34" charset="0"/>
              </a:rPr>
              <a:t> </a:t>
            </a:r>
            <a:r>
              <a:rPr lang="de-DE" sz="2800" dirty="0" err="1">
                <a:latin typeface="Avenir Next" panose="020B0503020202020204" pitchFamily="34" charset="0"/>
              </a:rPr>
              <a:t>is</a:t>
            </a:r>
            <a:r>
              <a:rPr lang="de-DE" sz="2800" dirty="0">
                <a:latin typeface="Avenir Next" panose="020B0503020202020204" pitchFamily="34" charset="0"/>
              </a:rPr>
              <a:t> </a:t>
            </a:r>
            <a:r>
              <a:rPr lang="de-DE" sz="2800" dirty="0" err="1">
                <a:latin typeface="Avenir Next" panose="020B0503020202020204" pitchFamily="34" charset="0"/>
              </a:rPr>
              <a:t>the</a:t>
            </a:r>
            <a:r>
              <a:rPr lang="de-DE" sz="2800" dirty="0">
                <a:latin typeface="Avenir Next" panose="020B0503020202020204" pitchFamily="34" charset="0"/>
              </a:rPr>
              <a:t> EU? </a:t>
            </a:r>
            <a:r>
              <a:rPr lang="de-DE" dirty="0">
                <a:latin typeface="Avenir Next" panose="020B0503020202020204" pitchFamily="34" charset="0"/>
              </a:rPr>
              <a:t> - </a:t>
            </a:r>
            <a:r>
              <a:rPr lang="de-DE" sz="2800" dirty="0">
                <a:latin typeface="Avenir Next" panose="020B0503020202020204" pitchFamily="34" charset="0"/>
              </a:rPr>
              <a:t>The EU </a:t>
            </a:r>
            <a:r>
              <a:rPr lang="de-DE" sz="2800" dirty="0" err="1">
                <a:latin typeface="Avenir Next" panose="020B0503020202020204" pitchFamily="34" charset="0"/>
              </a:rPr>
              <a:t>Cohesion</a:t>
            </a:r>
            <a:r>
              <a:rPr lang="de-DE" sz="2800" dirty="0">
                <a:latin typeface="Avenir Next" panose="020B0503020202020204" pitchFamily="34" charset="0"/>
              </a:rPr>
              <a:t> </a:t>
            </a:r>
            <a:r>
              <a:rPr lang="de-DE" sz="2800" dirty="0" err="1">
                <a:latin typeface="Avenir Next" panose="020B0503020202020204" pitchFamily="34" charset="0"/>
              </a:rPr>
              <a:t>policy</a:t>
            </a:r>
            <a:r>
              <a:rPr lang="de-DE" sz="2800" dirty="0">
                <a:latin typeface="Avenir Next" panose="020B0503020202020204" pitchFamily="34" charset="0"/>
              </a:rPr>
              <a:t> </a:t>
            </a:r>
          </a:p>
          <a:p>
            <a:pPr>
              <a:lnSpc>
                <a:spcPct val="150000"/>
              </a:lnSpc>
            </a:pPr>
            <a:r>
              <a:rPr lang="de-DE" sz="2800" dirty="0">
                <a:latin typeface="Avenir Next" panose="020B0503020202020204" pitchFamily="34" charset="0"/>
              </a:rPr>
              <a:t>08:40 – 09:40 	Jigsaw puzzle – </a:t>
            </a:r>
            <a:r>
              <a:rPr lang="de-DE" dirty="0">
                <a:latin typeface="Avenir Next" panose="020B0503020202020204" pitchFamily="34" charset="0"/>
              </a:rPr>
              <a:t>How </a:t>
            </a:r>
            <a:r>
              <a:rPr lang="de-DE" dirty="0" err="1">
                <a:latin typeface="Avenir Next" panose="020B0503020202020204" pitchFamily="34" charset="0"/>
              </a:rPr>
              <a:t>does</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EU </a:t>
            </a:r>
            <a:r>
              <a:rPr lang="de-DE" dirty="0" err="1">
                <a:latin typeface="Avenir Next" panose="020B0503020202020204" pitchFamily="34" charset="0"/>
              </a:rPr>
              <a:t>work</a:t>
            </a:r>
            <a:r>
              <a:rPr lang="de-DE" dirty="0">
                <a:latin typeface="Avenir Next" panose="020B0503020202020204" pitchFamily="34" charset="0"/>
              </a:rPr>
              <a:t> at a regional </a:t>
            </a:r>
            <a:r>
              <a:rPr lang="de-DE" dirty="0" err="1">
                <a:latin typeface="Avenir Next" panose="020B0503020202020204" pitchFamily="34" charset="0"/>
              </a:rPr>
              <a:t>level</a:t>
            </a:r>
            <a:r>
              <a:rPr lang="de-DE" dirty="0">
                <a:latin typeface="Avenir Next" panose="020B0503020202020204" pitchFamily="34" charset="0"/>
              </a:rPr>
              <a:t>?</a:t>
            </a:r>
            <a:r>
              <a:rPr lang="de-DE" sz="2800" dirty="0">
                <a:latin typeface="Avenir Next" panose="020B0503020202020204" pitchFamily="34" charset="0"/>
              </a:rPr>
              <a:t> </a:t>
            </a:r>
          </a:p>
          <a:p>
            <a:pPr>
              <a:lnSpc>
                <a:spcPct val="150000"/>
              </a:lnSpc>
            </a:pPr>
            <a:r>
              <a:rPr lang="de-DE" sz="2800" dirty="0">
                <a:latin typeface="Avenir Next" panose="020B0503020202020204" pitchFamily="34" charset="0"/>
              </a:rPr>
              <a:t>10:00 – 12:00	</a:t>
            </a:r>
            <a:r>
              <a:rPr lang="de-DE" sz="2800" dirty="0">
                <a:highlight>
                  <a:srgbClr val="FFFF00"/>
                </a:highlight>
                <a:latin typeface="Avenir Next" panose="020B0503020202020204" pitchFamily="34" charset="0"/>
              </a:rPr>
              <a:t>Open Space </a:t>
            </a:r>
            <a:r>
              <a:rPr lang="de-DE" sz="2800" dirty="0" err="1">
                <a:latin typeface="Avenir Next" panose="020B0503020202020204" pitchFamily="34" charset="0"/>
              </a:rPr>
              <a:t>workshop</a:t>
            </a:r>
            <a:r>
              <a:rPr lang="de-DE" sz="2800" dirty="0">
                <a:latin typeface="Avenir Next" panose="020B0503020202020204" pitchFamily="34" charset="0"/>
              </a:rPr>
              <a:t> </a:t>
            </a:r>
            <a:r>
              <a:rPr lang="de-DE" sz="2800" dirty="0" err="1">
                <a:latin typeface="Avenir Next" panose="020B0503020202020204" pitchFamily="34" charset="0"/>
              </a:rPr>
              <a:t>for</a:t>
            </a:r>
            <a:r>
              <a:rPr lang="de-DE" sz="2800" dirty="0">
                <a:latin typeface="Avenir Next" panose="020B0503020202020204" pitchFamily="34" charset="0"/>
              </a:rPr>
              <a:t> </a:t>
            </a:r>
            <a:r>
              <a:rPr lang="de-DE" sz="2800" dirty="0">
                <a:highlight>
                  <a:srgbClr val="FFFF00"/>
                </a:highlight>
                <a:latin typeface="Avenir Next" panose="020B0503020202020204" pitchFamily="34" charset="0"/>
              </a:rPr>
              <a:t>REGION</a:t>
            </a:r>
            <a:endParaRPr lang="de-DE" sz="2800" dirty="0">
              <a:solidFill>
                <a:srgbClr val="FF0000"/>
              </a:solidFill>
              <a:highlight>
                <a:srgbClr val="FFFF00"/>
              </a:highlight>
              <a:latin typeface="Avenir Next" panose="020B0503020202020204" pitchFamily="34" charset="0"/>
            </a:endParaRPr>
          </a:p>
          <a:p>
            <a:pPr>
              <a:lnSpc>
                <a:spcPct val="150000"/>
              </a:lnSpc>
            </a:pPr>
            <a:r>
              <a:rPr lang="de-DE" dirty="0">
                <a:latin typeface="Avenir Next" panose="020B0503020202020204" pitchFamily="34" charset="0"/>
              </a:rPr>
              <a:t>12:00</a:t>
            </a:r>
            <a:r>
              <a:rPr lang="de-DE" sz="2800" dirty="0">
                <a:latin typeface="Avenir Next" panose="020B0503020202020204" pitchFamily="34" charset="0"/>
              </a:rPr>
              <a:t> – 12:45 	</a:t>
            </a:r>
            <a:r>
              <a:rPr lang="de-DE" sz="2800" dirty="0" err="1">
                <a:latin typeface="Avenir Next" panose="020B0503020202020204" pitchFamily="34" charset="0"/>
              </a:rPr>
              <a:t>Presentation</a:t>
            </a:r>
            <a:r>
              <a:rPr lang="de-DE" sz="2800" dirty="0">
                <a:latin typeface="Avenir Next" panose="020B0503020202020204" pitchFamily="34" charset="0"/>
              </a:rPr>
              <a:t> </a:t>
            </a:r>
            <a:r>
              <a:rPr lang="de-DE" sz="2800" dirty="0" err="1">
                <a:latin typeface="Avenir Next" panose="020B0503020202020204" pitchFamily="34" charset="0"/>
              </a:rPr>
              <a:t>of</a:t>
            </a:r>
            <a:r>
              <a:rPr lang="de-DE" sz="2800" dirty="0">
                <a:latin typeface="Avenir Next" panose="020B0503020202020204" pitchFamily="34" charset="0"/>
              </a:rPr>
              <a:t> </a:t>
            </a:r>
            <a:r>
              <a:rPr lang="de-DE" sz="2800" dirty="0" err="1">
                <a:latin typeface="Avenir Next" panose="020B0503020202020204" pitchFamily="34" charset="0"/>
              </a:rPr>
              <a:t>ideas</a:t>
            </a:r>
            <a:r>
              <a:rPr lang="de-DE" sz="2800" dirty="0">
                <a:latin typeface="Avenir Next" panose="020B0503020202020204" pitchFamily="34" charset="0"/>
              </a:rPr>
              <a:t> and </a:t>
            </a:r>
            <a:r>
              <a:rPr lang="de-DE" sz="2800" dirty="0" err="1">
                <a:latin typeface="Avenir Next" panose="020B0503020202020204" pitchFamily="34" charset="0"/>
              </a:rPr>
              <a:t>dialogue</a:t>
            </a:r>
            <a:r>
              <a:rPr lang="de-DE" sz="2800" dirty="0">
                <a:latin typeface="Avenir Next" panose="020B0503020202020204" pitchFamily="34" charset="0"/>
              </a:rPr>
              <a:t> </a:t>
            </a:r>
            <a:r>
              <a:rPr lang="de-DE" sz="2800" dirty="0" err="1">
                <a:latin typeface="Avenir Next" panose="020B0503020202020204" pitchFamily="34" charset="0"/>
              </a:rPr>
              <a:t>with</a:t>
            </a:r>
            <a:r>
              <a:rPr lang="de-DE" sz="2800" dirty="0">
                <a:latin typeface="Avenir Next" panose="020B0503020202020204" pitchFamily="34" charset="0"/>
              </a:rPr>
              <a:t> </a:t>
            </a:r>
            <a:r>
              <a:rPr lang="de-DE" sz="2800" dirty="0" err="1">
                <a:latin typeface="Avenir Next" panose="020B0503020202020204" pitchFamily="34" charset="0"/>
              </a:rPr>
              <a:t>decision-makers</a:t>
            </a:r>
            <a:endParaRPr lang="de-DE" dirty="0">
              <a:solidFill>
                <a:srgbClr val="FF0000"/>
              </a:solidFill>
              <a:highlight>
                <a:srgbClr val="FFFF00"/>
              </a:highlight>
              <a:latin typeface="Avenir Next" panose="020B0503020202020204" pitchFamily="34" charset="0"/>
            </a:endParaRPr>
          </a:p>
          <a:p>
            <a:pPr>
              <a:lnSpc>
                <a:spcPct val="150000"/>
              </a:lnSpc>
            </a:pPr>
            <a:r>
              <a:rPr lang="de-DE" sz="2800" dirty="0">
                <a:latin typeface="Avenir Next" panose="020B0503020202020204" pitchFamily="34" charset="0"/>
              </a:rPr>
              <a:t>12:45 – 12:55	Evaluation und Reflexion</a:t>
            </a:r>
          </a:p>
          <a:p>
            <a:pPr marL="0" indent="0">
              <a:buNone/>
            </a:pPr>
            <a:endParaRPr lang="de-DE" sz="2800" dirty="0"/>
          </a:p>
          <a:p>
            <a:endParaRPr lang="de-DE" sz="2800" dirty="0"/>
          </a:p>
          <a:p>
            <a:endParaRPr lang="de-DE" sz="2800" dirty="0"/>
          </a:p>
          <a:p>
            <a:endParaRPr lang="de-DE" sz="2800" dirty="0"/>
          </a:p>
          <a:p>
            <a:endParaRPr lang="de-DE" sz="2800" dirty="0"/>
          </a:p>
          <a:p>
            <a:pPr marL="0" indent="0">
              <a:buNone/>
            </a:pPr>
            <a:endParaRPr lang="de-DE" sz="2800" dirty="0"/>
          </a:p>
          <a:p>
            <a:endParaRPr lang="de-DE" dirty="0"/>
          </a:p>
        </p:txBody>
      </p:sp>
      <p:pic>
        <p:nvPicPr>
          <p:cNvPr id="4" name="Grafik 3">
            <a:extLst>
              <a:ext uri="{FF2B5EF4-FFF2-40B4-BE49-F238E27FC236}">
                <a16:creationId xmlns:a16="http://schemas.microsoft.com/office/drawing/2014/main" id="{7ADC5BA8-F12C-F7C6-5E2D-82F9346048D8}"/>
              </a:ext>
            </a:extLst>
          </p:cNvPr>
          <p:cNvPicPr>
            <a:picLocks noChangeAspect="1"/>
          </p:cNvPicPr>
          <p:nvPr/>
        </p:nvPicPr>
        <p:blipFill>
          <a:blip r:embed="rId3"/>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FCFA9869-F8C5-F258-EE83-30834C073DC5}"/>
              </a:ext>
            </a:extLst>
          </p:cNvPr>
          <p:cNvPicPr>
            <a:picLocks noChangeAspect="1"/>
          </p:cNvPicPr>
          <p:nvPr/>
        </p:nvPicPr>
        <p:blipFill>
          <a:blip r:embed="rId4"/>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898DF242-9F96-90BF-EAC5-F500CD11E524}"/>
              </a:ext>
            </a:extLst>
          </p:cNvPr>
          <p:cNvPicPr>
            <a:picLocks noChangeAspect="1"/>
          </p:cNvPicPr>
          <p:nvPr/>
        </p:nvPicPr>
        <p:blipFill>
          <a:blip r:embed="rId5"/>
          <a:stretch>
            <a:fillRect/>
          </a:stretch>
        </p:blipFill>
        <p:spPr>
          <a:xfrm>
            <a:off x="9357853" y="0"/>
            <a:ext cx="2834147" cy="1309719"/>
          </a:xfrm>
          <a:prstGeom prst="rect">
            <a:avLst/>
          </a:prstGeom>
        </p:spPr>
      </p:pic>
    </p:spTree>
    <p:extLst>
      <p:ext uri="{BB962C8B-B14F-4D97-AF65-F5344CB8AC3E}">
        <p14:creationId xmlns:p14="http://schemas.microsoft.com/office/powerpoint/2010/main" val="151642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D75C9-C0C0-6B33-552F-158991659EEA}"/>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A80665F-0F3A-E629-529A-4C687EE2DB06}"/>
              </a:ext>
            </a:extLst>
          </p:cNvPr>
          <p:cNvSpPr>
            <a:spLocks noGrp="1"/>
          </p:cNvSpPr>
          <p:nvPr>
            <p:ph type="title"/>
          </p:nvPr>
        </p:nvSpPr>
        <p:spPr/>
        <p:txBody>
          <a:bodyPr/>
          <a:lstStyle/>
          <a:p>
            <a:r>
              <a:rPr lang="en-GB" b="1" dirty="0">
                <a:latin typeface="Avenir Next" panose="020B0503020202020204" pitchFamily="34" charset="0"/>
              </a:rPr>
              <a:t>Our concept for project days</a:t>
            </a:r>
          </a:p>
        </p:txBody>
      </p:sp>
      <p:graphicFrame>
        <p:nvGraphicFramePr>
          <p:cNvPr id="4" name="Inhaltsplatzhalter 3">
            <a:extLst>
              <a:ext uri="{FF2B5EF4-FFF2-40B4-BE49-F238E27FC236}">
                <a16:creationId xmlns:a16="http://schemas.microsoft.com/office/drawing/2014/main" id="{489F1F95-C321-32DA-0B55-3083CC8366C7}"/>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Grafik 6">
            <a:extLst>
              <a:ext uri="{FF2B5EF4-FFF2-40B4-BE49-F238E27FC236}">
                <a16:creationId xmlns:a16="http://schemas.microsoft.com/office/drawing/2014/main" id="{D6BB7DC4-86D8-95BF-9854-63EF3FC5D487}"/>
              </a:ext>
            </a:extLst>
          </p:cNvPr>
          <p:cNvPicPr>
            <a:picLocks noChangeAspect="1"/>
          </p:cNvPicPr>
          <p:nvPr/>
        </p:nvPicPr>
        <p:blipFill>
          <a:blip r:embed="rId8"/>
          <a:stretch>
            <a:fillRect/>
          </a:stretch>
        </p:blipFill>
        <p:spPr>
          <a:xfrm>
            <a:off x="0" y="5555848"/>
            <a:ext cx="2585014" cy="1302152"/>
          </a:xfrm>
          <a:prstGeom prst="rect">
            <a:avLst/>
          </a:prstGeom>
        </p:spPr>
      </p:pic>
      <p:pic>
        <p:nvPicPr>
          <p:cNvPr id="3" name="Grafik 2">
            <a:extLst>
              <a:ext uri="{FF2B5EF4-FFF2-40B4-BE49-F238E27FC236}">
                <a16:creationId xmlns:a16="http://schemas.microsoft.com/office/drawing/2014/main" id="{9AC683FD-B0FC-9D01-9046-D84F587DEEE6}"/>
              </a:ext>
            </a:extLst>
          </p:cNvPr>
          <p:cNvPicPr>
            <a:picLocks noChangeAspect="1"/>
          </p:cNvPicPr>
          <p:nvPr/>
        </p:nvPicPr>
        <p:blipFill>
          <a:blip r:embed="rId9"/>
          <a:srcRect/>
          <a:stretch/>
        </p:blipFill>
        <p:spPr>
          <a:xfrm>
            <a:off x="8422081" y="6042190"/>
            <a:ext cx="3769919" cy="785399"/>
          </a:xfrm>
          <a:prstGeom prst="rect">
            <a:avLst/>
          </a:prstGeom>
        </p:spPr>
      </p:pic>
      <p:cxnSp>
        <p:nvCxnSpPr>
          <p:cNvPr id="6" name="Gerade Verbindung mit Pfeil 5">
            <a:extLst>
              <a:ext uri="{FF2B5EF4-FFF2-40B4-BE49-F238E27FC236}">
                <a16:creationId xmlns:a16="http://schemas.microsoft.com/office/drawing/2014/main" id="{B0AE2D6D-0014-CB58-3873-D5B565ADEEAE}"/>
              </a:ext>
            </a:extLst>
          </p:cNvPr>
          <p:cNvCxnSpPr/>
          <p:nvPr/>
        </p:nvCxnSpPr>
        <p:spPr>
          <a:xfrm>
            <a:off x="1120140" y="1690688"/>
            <a:ext cx="396000" cy="961072"/>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5" name="Grafik 4">
            <a:extLst>
              <a:ext uri="{FF2B5EF4-FFF2-40B4-BE49-F238E27FC236}">
                <a16:creationId xmlns:a16="http://schemas.microsoft.com/office/drawing/2014/main" id="{B260D274-AED8-77AA-618B-42025C43A788}"/>
              </a:ext>
            </a:extLst>
          </p:cNvPr>
          <p:cNvPicPr>
            <a:picLocks noChangeAspect="1"/>
          </p:cNvPicPr>
          <p:nvPr/>
        </p:nvPicPr>
        <p:blipFill>
          <a:blip r:embed="rId10"/>
          <a:stretch>
            <a:fillRect/>
          </a:stretch>
        </p:blipFill>
        <p:spPr>
          <a:xfrm>
            <a:off x="9357853" y="0"/>
            <a:ext cx="2834147" cy="1309719"/>
          </a:xfrm>
          <a:prstGeom prst="rect">
            <a:avLst/>
          </a:prstGeom>
        </p:spPr>
      </p:pic>
    </p:spTree>
    <p:extLst>
      <p:ext uri="{BB962C8B-B14F-4D97-AF65-F5344CB8AC3E}">
        <p14:creationId xmlns:p14="http://schemas.microsoft.com/office/powerpoint/2010/main" val="2552123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F259B5-B0BA-C934-F7C3-D46FD0DDA042}"/>
              </a:ext>
            </a:extLst>
          </p:cNvPr>
          <p:cNvSpPr>
            <a:spLocks noGrp="1"/>
          </p:cNvSpPr>
          <p:nvPr>
            <p:ph type="title"/>
          </p:nvPr>
        </p:nvSpPr>
        <p:spPr/>
        <p:txBody>
          <a:bodyPr>
            <a:normAutofit fontScale="90000"/>
          </a:bodyPr>
          <a:lstStyle/>
          <a:p>
            <a:r>
              <a:rPr lang="de-FR" b="1" dirty="0">
                <a:latin typeface="Avenir Next" panose="020B0503020202020204" pitchFamily="34" charset="0"/>
              </a:rPr>
              <a:t>Contribution of input and transfer </a:t>
            </a:r>
            <a:br>
              <a:rPr lang="de-FR" b="1" dirty="0">
                <a:latin typeface="Avenir Next" panose="020B0503020202020204" pitchFamily="34" charset="0"/>
              </a:rPr>
            </a:br>
            <a:r>
              <a:rPr lang="de-FR" b="1" dirty="0">
                <a:latin typeface="Avenir Next" panose="020B0503020202020204" pitchFamily="34" charset="0"/>
              </a:rPr>
              <a:t>phase to learning objectives Type A events </a:t>
            </a:r>
          </a:p>
        </p:txBody>
      </p:sp>
      <p:sp>
        <p:nvSpPr>
          <p:cNvPr id="3" name="Inhaltsplatzhalter 2">
            <a:extLst>
              <a:ext uri="{FF2B5EF4-FFF2-40B4-BE49-F238E27FC236}">
                <a16:creationId xmlns:a16="http://schemas.microsoft.com/office/drawing/2014/main" id="{B4115E78-A07D-FB17-CA97-22FDF7EEBA96}"/>
              </a:ext>
            </a:extLst>
          </p:cNvPr>
          <p:cNvSpPr>
            <a:spLocks noGrp="1"/>
          </p:cNvSpPr>
          <p:nvPr>
            <p:ph idx="1"/>
          </p:nvPr>
        </p:nvSpPr>
        <p:spPr>
          <a:xfrm>
            <a:off x="838200" y="1855586"/>
            <a:ext cx="10515600" cy="4351338"/>
          </a:xfrm>
        </p:spPr>
        <p:txBody>
          <a:bodyPr>
            <a:normAutofit/>
          </a:bodyPr>
          <a:lstStyle/>
          <a:p>
            <a:pPr algn="just"/>
            <a:r>
              <a:rPr lang="en-GB" dirty="0">
                <a:solidFill>
                  <a:schemeClr val="accent2"/>
                </a:solidFill>
                <a:latin typeface="Avenir Next" panose="020B0503020202020204" pitchFamily="34" charset="0"/>
              </a:rPr>
              <a:t>deal with the socioeconomic challenges of their home region;</a:t>
            </a:r>
          </a:p>
          <a:p>
            <a:pPr algn="just"/>
            <a:r>
              <a:rPr lang="en-GB" dirty="0">
                <a:solidFill>
                  <a:schemeClr val="accent2"/>
                </a:solidFill>
                <a:latin typeface="Avenir Next" panose="020B0503020202020204" pitchFamily="34" charset="0"/>
              </a:rPr>
              <a:t>learn about regional development activities in their home region - some of them being funded or co-funded by the EU through its Cohesion Fund instruments;</a:t>
            </a:r>
            <a:endParaRPr lang="de-DE" dirty="0"/>
          </a:p>
          <a:p>
            <a:pPr marL="0" indent="0">
              <a:buNone/>
            </a:pPr>
            <a:r>
              <a:rPr lang="de-DE" dirty="0">
                <a:latin typeface="Avenir Next" panose="020B0503020202020204" pitchFamily="34" charset="0"/>
                <a:sym typeface="Wingdings" pitchFamily="2" charset="2"/>
              </a:rPr>
              <a:t> </a:t>
            </a:r>
            <a:r>
              <a:rPr lang="de-DE" dirty="0">
                <a:latin typeface="Avenir Next" panose="020B0503020202020204" pitchFamily="34" charset="0"/>
              </a:rPr>
              <a:t>The </a:t>
            </a:r>
            <a:r>
              <a:rPr lang="de-DE" dirty="0" err="1">
                <a:latin typeface="Avenir Next" panose="020B0503020202020204" pitchFamily="34" charset="0"/>
              </a:rPr>
              <a:t>focus</a:t>
            </a:r>
            <a:r>
              <a:rPr lang="de-DE" dirty="0">
                <a:latin typeface="Avenir Next" panose="020B0503020202020204" pitchFamily="34" charset="0"/>
              </a:rPr>
              <a:t> on regional </a:t>
            </a:r>
            <a:r>
              <a:rPr lang="de-DE" dirty="0" err="1">
                <a:latin typeface="Avenir Next" panose="020B0503020202020204" pitchFamily="34" charset="0"/>
              </a:rPr>
              <a:t>development</a:t>
            </a:r>
            <a:r>
              <a:rPr lang="de-DE" dirty="0">
                <a:latin typeface="Avenir Next" panose="020B0503020202020204" pitchFamily="34" charset="0"/>
              </a:rPr>
              <a:t> </a:t>
            </a:r>
            <a:r>
              <a:rPr lang="de-DE" dirty="0" err="1">
                <a:latin typeface="Avenir Next" panose="020B0503020202020204" pitchFamily="34" charset="0"/>
              </a:rPr>
              <a:t>offers</a:t>
            </a:r>
            <a:r>
              <a:rPr lang="de-DE" dirty="0">
                <a:latin typeface="Avenir Next" panose="020B0503020202020204" pitchFamily="34" charset="0"/>
              </a:rPr>
              <a:t> a </a:t>
            </a:r>
            <a:r>
              <a:rPr lang="de-DE" dirty="0" err="1">
                <a:latin typeface="Avenir Next" panose="020B0503020202020204" pitchFamily="34" charset="0"/>
              </a:rPr>
              <a:t>unique</a:t>
            </a:r>
            <a:r>
              <a:rPr lang="de-DE" dirty="0">
                <a:latin typeface="Avenir Next" panose="020B0503020202020204" pitchFamily="34" charset="0"/>
              </a:rPr>
              <a:t> </a:t>
            </a:r>
            <a:r>
              <a:rPr lang="de-DE" dirty="0" err="1">
                <a:latin typeface="Avenir Next" panose="020B0503020202020204" pitchFamily="34" charset="0"/>
              </a:rPr>
              <a:t>opportunity</a:t>
            </a:r>
            <a:r>
              <a:rPr lang="de-DE" dirty="0">
                <a:latin typeface="Avenir Next" panose="020B0503020202020204" pitchFamily="34" charset="0"/>
              </a:rPr>
              <a:t> </a:t>
            </a:r>
            <a:r>
              <a:rPr lang="de-DE" dirty="0" err="1">
                <a:latin typeface="Avenir Next" panose="020B0503020202020204" pitchFamily="34" charset="0"/>
              </a:rPr>
              <a:t>to</a:t>
            </a:r>
            <a:r>
              <a:rPr lang="de-DE" dirty="0">
                <a:latin typeface="Avenir Next" panose="020B0503020202020204" pitchFamily="34" charset="0"/>
              </a:rPr>
              <a:t> </a:t>
            </a:r>
            <a:r>
              <a:rPr lang="de-DE" dirty="0" err="1">
                <a:latin typeface="Avenir Next" panose="020B0503020202020204" pitchFamily="34" charset="0"/>
              </a:rPr>
              <a:t>create</a:t>
            </a:r>
            <a:r>
              <a:rPr lang="de-DE" dirty="0">
                <a:latin typeface="Avenir Next" panose="020B0503020202020204" pitchFamily="34" charset="0"/>
              </a:rPr>
              <a:t> a </a:t>
            </a:r>
            <a:r>
              <a:rPr lang="de-DE" dirty="0" err="1">
                <a:latin typeface="Avenir Next" panose="020B0503020202020204" pitchFamily="34" charset="0"/>
              </a:rPr>
              <a:t>direct</a:t>
            </a:r>
            <a:r>
              <a:rPr lang="de-DE" dirty="0">
                <a:latin typeface="Avenir Next" panose="020B0503020202020204" pitchFamily="34" charset="0"/>
              </a:rPr>
              <a:t> </a:t>
            </a:r>
            <a:r>
              <a:rPr lang="de-DE" dirty="0" err="1">
                <a:latin typeface="Avenir Next" panose="020B0503020202020204" pitchFamily="34" charset="0"/>
              </a:rPr>
              <a:t>connection</a:t>
            </a:r>
            <a:r>
              <a:rPr lang="de-DE" dirty="0">
                <a:latin typeface="Avenir Next" panose="020B0503020202020204" pitchFamily="34" charset="0"/>
              </a:rPr>
              <a:t> </a:t>
            </a:r>
            <a:r>
              <a:rPr lang="de-DE" dirty="0" err="1">
                <a:latin typeface="Avenir Next" panose="020B0503020202020204" pitchFamily="34" charset="0"/>
              </a:rPr>
              <a:t>between</a:t>
            </a:r>
            <a:r>
              <a:rPr lang="de-DE" dirty="0">
                <a:latin typeface="Avenir Next" panose="020B0503020202020204" pitchFamily="34" charset="0"/>
              </a:rPr>
              <a:t> </a:t>
            </a:r>
            <a:r>
              <a:rPr lang="de-DE" dirty="0" err="1">
                <a:latin typeface="Avenir Next" panose="020B0503020202020204" pitchFamily="34" charset="0"/>
              </a:rPr>
              <a:t>the</a:t>
            </a:r>
            <a:r>
              <a:rPr lang="de-DE" dirty="0">
                <a:latin typeface="Avenir Next" panose="020B0503020202020204" pitchFamily="34" charset="0"/>
              </a:rPr>
              <a:t> </a:t>
            </a:r>
            <a:r>
              <a:rPr lang="de-DE" dirty="0" err="1">
                <a:latin typeface="Avenir Next" panose="020B0503020202020204" pitchFamily="34" charset="0"/>
              </a:rPr>
              <a:t>everyday</a:t>
            </a:r>
            <a:r>
              <a:rPr lang="de-DE" dirty="0">
                <a:latin typeface="Avenir Next" panose="020B0503020202020204" pitchFamily="34" charset="0"/>
              </a:rPr>
              <a:t> </a:t>
            </a:r>
            <a:r>
              <a:rPr lang="de-DE" dirty="0" err="1">
                <a:latin typeface="Avenir Next" panose="020B0503020202020204" pitchFamily="34" charset="0"/>
              </a:rPr>
              <a:t>lives</a:t>
            </a:r>
            <a:r>
              <a:rPr lang="de-DE" dirty="0">
                <a:latin typeface="Avenir Next" panose="020B0503020202020204" pitchFamily="34" charset="0"/>
              </a:rPr>
              <a:t> </a:t>
            </a:r>
            <a:r>
              <a:rPr lang="de-DE" dirty="0" err="1">
                <a:latin typeface="Avenir Next" panose="020B0503020202020204" pitchFamily="34" charset="0"/>
              </a:rPr>
              <a:t>of</a:t>
            </a:r>
            <a:r>
              <a:rPr lang="de-DE" dirty="0">
                <a:latin typeface="Avenir Next" panose="020B0503020202020204" pitchFamily="34" charset="0"/>
              </a:rPr>
              <a:t> European </a:t>
            </a:r>
            <a:r>
              <a:rPr lang="de-DE" dirty="0" err="1">
                <a:latin typeface="Avenir Next" panose="020B0503020202020204" pitchFamily="34" charset="0"/>
              </a:rPr>
              <a:t>citizens</a:t>
            </a:r>
            <a:r>
              <a:rPr lang="de-DE" dirty="0">
                <a:latin typeface="Avenir Next" panose="020B0503020202020204" pitchFamily="34" charset="0"/>
              </a:rPr>
              <a:t> and European </a:t>
            </a:r>
            <a:r>
              <a:rPr lang="de-DE" dirty="0" err="1">
                <a:latin typeface="Avenir Next" panose="020B0503020202020204" pitchFamily="34" charset="0"/>
              </a:rPr>
              <a:t>decision-making</a:t>
            </a:r>
            <a:r>
              <a:rPr lang="de-DE" dirty="0">
                <a:latin typeface="Avenir Next" panose="020B0503020202020204" pitchFamily="34" charset="0"/>
              </a:rPr>
              <a:t>. </a:t>
            </a:r>
            <a:r>
              <a:rPr lang="de-DE" dirty="0" err="1">
                <a:latin typeface="Avenir Next" panose="020B0503020202020204" pitchFamily="34" charset="0"/>
              </a:rPr>
              <a:t>Cohesion</a:t>
            </a:r>
            <a:r>
              <a:rPr lang="de-DE" dirty="0">
                <a:latin typeface="Avenir Next" panose="020B0503020202020204" pitchFamily="34" charset="0"/>
              </a:rPr>
              <a:t> Policy and all </a:t>
            </a:r>
            <a:r>
              <a:rPr lang="de-DE" dirty="0" err="1">
                <a:latin typeface="Avenir Next" panose="020B0503020202020204" pitchFamily="34" charset="0"/>
              </a:rPr>
              <a:t>its</a:t>
            </a:r>
            <a:r>
              <a:rPr lang="de-DE" dirty="0">
                <a:latin typeface="Avenir Next" panose="020B0503020202020204" pitchFamily="34" charset="0"/>
              </a:rPr>
              <a:t> </a:t>
            </a:r>
            <a:r>
              <a:rPr lang="de-DE" dirty="0" err="1">
                <a:latin typeface="Avenir Next" panose="020B0503020202020204" pitchFamily="34" charset="0"/>
              </a:rPr>
              <a:t>instruments</a:t>
            </a:r>
            <a:r>
              <a:rPr lang="de-DE" dirty="0">
                <a:latin typeface="Avenir Next" panose="020B0503020202020204" pitchFamily="34" charset="0"/>
              </a:rPr>
              <a:t> </a:t>
            </a:r>
            <a:r>
              <a:rPr lang="de-DE" dirty="0" err="1">
                <a:latin typeface="Avenir Next" panose="020B0503020202020204" pitchFamily="34" charset="0"/>
              </a:rPr>
              <a:t>have</a:t>
            </a:r>
            <a:r>
              <a:rPr lang="de-DE" dirty="0">
                <a:latin typeface="Avenir Next" panose="020B0503020202020204" pitchFamily="34" charset="0"/>
              </a:rPr>
              <a:t> a </a:t>
            </a:r>
            <a:r>
              <a:rPr lang="de-DE" dirty="0" err="1">
                <a:latin typeface="Avenir Next" panose="020B0503020202020204" pitchFamily="34" charset="0"/>
              </a:rPr>
              <a:t>direct</a:t>
            </a:r>
            <a:r>
              <a:rPr lang="de-DE" dirty="0">
                <a:latin typeface="Avenir Next" panose="020B0503020202020204" pitchFamily="34" charset="0"/>
              </a:rPr>
              <a:t> </a:t>
            </a:r>
            <a:r>
              <a:rPr lang="de-DE" dirty="0" err="1">
                <a:latin typeface="Avenir Next" panose="020B0503020202020204" pitchFamily="34" charset="0"/>
              </a:rPr>
              <a:t>impact</a:t>
            </a:r>
            <a:r>
              <a:rPr lang="de-DE" dirty="0">
                <a:latin typeface="Avenir Next" panose="020B0503020202020204" pitchFamily="34" charset="0"/>
              </a:rPr>
              <a:t> on </a:t>
            </a:r>
            <a:r>
              <a:rPr lang="de-DE" dirty="0" err="1">
                <a:latin typeface="Avenir Next" panose="020B0503020202020204" pitchFamily="34" charset="0"/>
              </a:rPr>
              <a:t>local</a:t>
            </a:r>
            <a:r>
              <a:rPr lang="de-DE" dirty="0">
                <a:latin typeface="Avenir Next" panose="020B0503020202020204" pitchFamily="34" charset="0"/>
              </a:rPr>
              <a:t> </a:t>
            </a:r>
            <a:r>
              <a:rPr lang="de-DE" dirty="0" err="1">
                <a:latin typeface="Avenir Next" panose="020B0503020202020204" pitchFamily="34" charset="0"/>
              </a:rPr>
              <a:t>communities</a:t>
            </a:r>
            <a:r>
              <a:rPr lang="de-DE" dirty="0">
                <a:latin typeface="Avenir Next" panose="020B0503020202020204" pitchFamily="34" charset="0"/>
              </a:rPr>
              <a:t> </a:t>
            </a:r>
            <a:r>
              <a:rPr lang="de-DE" dirty="0" err="1">
                <a:latin typeface="Avenir Next" panose="020B0503020202020204" pitchFamily="34" charset="0"/>
              </a:rPr>
              <a:t>that</a:t>
            </a:r>
            <a:r>
              <a:rPr lang="de-DE" dirty="0">
                <a:latin typeface="Avenir Next" panose="020B0503020202020204" pitchFamily="34" charset="0"/>
              </a:rPr>
              <a:t> </a:t>
            </a:r>
            <a:r>
              <a:rPr lang="de-DE" dirty="0" err="1">
                <a:latin typeface="Avenir Next" panose="020B0503020202020204" pitchFamily="34" charset="0"/>
              </a:rPr>
              <a:t>people</a:t>
            </a:r>
            <a:r>
              <a:rPr lang="de-DE" dirty="0">
                <a:latin typeface="Avenir Next" panose="020B0503020202020204" pitchFamily="34" charset="0"/>
              </a:rPr>
              <a:t> </a:t>
            </a:r>
            <a:r>
              <a:rPr lang="de-DE" dirty="0" err="1">
                <a:latin typeface="Avenir Next" panose="020B0503020202020204" pitchFamily="34" charset="0"/>
              </a:rPr>
              <a:t>can</a:t>
            </a:r>
            <a:r>
              <a:rPr lang="de-DE" dirty="0">
                <a:latin typeface="Avenir Next" panose="020B0503020202020204" pitchFamily="34" charset="0"/>
              </a:rPr>
              <a:t> </a:t>
            </a:r>
            <a:r>
              <a:rPr lang="de-DE" dirty="0" err="1">
                <a:latin typeface="Avenir Next" panose="020B0503020202020204" pitchFamily="34" charset="0"/>
              </a:rPr>
              <a:t>experience</a:t>
            </a:r>
            <a:r>
              <a:rPr lang="de-DE" dirty="0">
                <a:latin typeface="Avenir Next" panose="020B0503020202020204" pitchFamily="34" charset="0"/>
              </a:rPr>
              <a:t> in </a:t>
            </a:r>
            <a:r>
              <a:rPr lang="de-DE" dirty="0" err="1">
                <a:latin typeface="Avenir Next" panose="020B0503020202020204" pitchFamily="34" charset="0"/>
              </a:rPr>
              <a:t>concrete</a:t>
            </a:r>
            <a:r>
              <a:rPr lang="de-DE" dirty="0">
                <a:latin typeface="Avenir Next" panose="020B0503020202020204" pitchFamily="34" charset="0"/>
              </a:rPr>
              <a:t> </a:t>
            </a:r>
            <a:r>
              <a:rPr lang="de-DE" dirty="0" err="1">
                <a:latin typeface="Avenir Next" panose="020B0503020202020204" pitchFamily="34" charset="0"/>
              </a:rPr>
              <a:t>terms</a:t>
            </a:r>
            <a:r>
              <a:rPr lang="de-DE" dirty="0">
                <a:latin typeface="Avenir Next" panose="020B0503020202020204" pitchFamily="34" charset="0"/>
              </a:rPr>
              <a:t> </a:t>
            </a:r>
          </a:p>
          <a:p>
            <a:pPr marL="0" indent="0">
              <a:buNone/>
            </a:pPr>
            <a:endParaRPr lang="de-FR" dirty="0"/>
          </a:p>
        </p:txBody>
      </p:sp>
      <p:pic>
        <p:nvPicPr>
          <p:cNvPr id="4" name="Grafik 3">
            <a:extLst>
              <a:ext uri="{FF2B5EF4-FFF2-40B4-BE49-F238E27FC236}">
                <a16:creationId xmlns:a16="http://schemas.microsoft.com/office/drawing/2014/main" id="{86C9DED6-8BE9-F456-E2BD-E2C1E23D441C}"/>
              </a:ext>
            </a:extLst>
          </p:cNvPr>
          <p:cNvPicPr>
            <a:picLocks noChangeAspect="1"/>
          </p:cNvPicPr>
          <p:nvPr/>
        </p:nvPicPr>
        <p:blipFill>
          <a:blip r:embed="rId2"/>
          <a:stretch>
            <a:fillRect/>
          </a:stretch>
        </p:blipFill>
        <p:spPr>
          <a:xfrm>
            <a:off x="0" y="5555848"/>
            <a:ext cx="2585014" cy="1302152"/>
          </a:xfrm>
          <a:prstGeom prst="rect">
            <a:avLst/>
          </a:prstGeom>
        </p:spPr>
      </p:pic>
      <p:pic>
        <p:nvPicPr>
          <p:cNvPr id="5" name="Grafik 4">
            <a:extLst>
              <a:ext uri="{FF2B5EF4-FFF2-40B4-BE49-F238E27FC236}">
                <a16:creationId xmlns:a16="http://schemas.microsoft.com/office/drawing/2014/main" id="{531F0647-C5E0-C1E4-21E5-B0F6C0960F4B}"/>
              </a:ext>
            </a:extLst>
          </p:cNvPr>
          <p:cNvPicPr>
            <a:picLocks noChangeAspect="1"/>
          </p:cNvPicPr>
          <p:nvPr/>
        </p:nvPicPr>
        <p:blipFill>
          <a:blip r:embed="rId3"/>
          <a:srcRect/>
          <a:stretch/>
        </p:blipFill>
        <p:spPr>
          <a:xfrm>
            <a:off x="8422081" y="6042190"/>
            <a:ext cx="3769919" cy="785399"/>
          </a:xfrm>
          <a:prstGeom prst="rect">
            <a:avLst/>
          </a:prstGeom>
        </p:spPr>
      </p:pic>
      <p:pic>
        <p:nvPicPr>
          <p:cNvPr id="6" name="Grafik 5">
            <a:extLst>
              <a:ext uri="{FF2B5EF4-FFF2-40B4-BE49-F238E27FC236}">
                <a16:creationId xmlns:a16="http://schemas.microsoft.com/office/drawing/2014/main" id="{6CD2D856-4B25-F466-CB86-368D88B54B40}"/>
              </a:ext>
            </a:extLst>
          </p:cNvPr>
          <p:cNvPicPr>
            <a:picLocks noChangeAspect="1"/>
          </p:cNvPicPr>
          <p:nvPr/>
        </p:nvPicPr>
        <p:blipFill>
          <a:blip r:embed="rId4"/>
          <a:stretch>
            <a:fillRect/>
          </a:stretch>
        </p:blipFill>
        <p:spPr>
          <a:xfrm>
            <a:off x="9357853" y="0"/>
            <a:ext cx="2834147" cy="1309719"/>
          </a:xfrm>
          <a:prstGeom prst="rect">
            <a:avLst/>
          </a:prstGeom>
        </p:spPr>
      </p:pic>
    </p:spTree>
    <p:extLst>
      <p:ext uri="{BB962C8B-B14F-4D97-AF65-F5344CB8AC3E}">
        <p14:creationId xmlns:p14="http://schemas.microsoft.com/office/powerpoint/2010/main" val="380094769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1839</Words>
  <Application>Microsoft Macintosh PowerPoint</Application>
  <PresentationFormat>Breitbild</PresentationFormat>
  <Paragraphs>263</Paragraphs>
  <Slides>45</Slides>
  <Notes>27</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45</vt:i4>
      </vt:variant>
    </vt:vector>
  </HeadingPairs>
  <TitlesOfParts>
    <vt:vector size="52" baseType="lpstr">
      <vt:lpstr>Arial</vt:lpstr>
      <vt:lpstr>Avenir Next</vt:lpstr>
      <vt:lpstr>Avenir Next Medium</vt:lpstr>
      <vt:lpstr>Calibri</vt:lpstr>
      <vt:lpstr>Calibri Light</vt:lpstr>
      <vt:lpstr>Wingdings</vt:lpstr>
      <vt:lpstr>Office</vt:lpstr>
      <vt:lpstr>THiS – Workshop #1:  Input and transfer</vt:lpstr>
      <vt:lpstr>Objectives for the workshop? </vt:lpstr>
      <vt:lpstr>Recap – objectives and  outputs for and of Type A events </vt:lpstr>
      <vt:lpstr>What we are going to do – Type A</vt:lpstr>
      <vt:lpstr>EUD concept for project days</vt:lpstr>
      <vt:lpstr>The Laura Lundy model of participation </vt:lpstr>
      <vt:lpstr>Schedule of Type A event (Example)</vt:lpstr>
      <vt:lpstr>Our concept for project days</vt:lpstr>
      <vt:lpstr>Contribution of input and transfer  phase to learning objectives Type A events </vt:lpstr>
      <vt:lpstr>Schedule of Type A event  (Example)</vt:lpstr>
      <vt:lpstr>EUROSOC#DIGITAL </vt:lpstr>
      <vt:lpstr>Goals of the event</vt:lpstr>
      <vt:lpstr>Citizens, Equality, Rights and Values (CERV) </vt:lpstr>
      <vt:lpstr>Schedule of Type A event  (Example)</vt:lpstr>
      <vt:lpstr>Before we start…</vt:lpstr>
      <vt:lpstr>EU Cohesion policy</vt:lpstr>
      <vt:lpstr>Why Cohesion policy? </vt:lpstr>
      <vt:lpstr>Cohesion policy in the  EU budget </vt:lpstr>
      <vt:lpstr>The EU‘s Structural  and Investment Funds (ESIF)</vt:lpstr>
      <vt:lpstr>The European Committee of the Regions (CoR)</vt:lpstr>
      <vt:lpstr>Projects in your own region</vt:lpstr>
      <vt:lpstr>Background knowledge:  Why Cohesion policy?</vt:lpstr>
      <vt:lpstr>Our concept </vt:lpstr>
      <vt:lpstr>Schedule of Type A event (Example)</vt:lpstr>
      <vt:lpstr>The method jigsaw puzzle</vt:lpstr>
      <vt:lpstr>Jigsaw puzzle</vt:lpstr>
      <vt:lpstr>How does the eu work  at a regional level?</vt:lpstr>
      <vt:lpstr>Jigsaw puzzle - instructions</vt:lpstr>
      <vt:lpstr>Expert groups</vt:lpstr>
      <vt:lpstr>Jigsaw puzzle - instructions</vt:lpstr>
      <vt:lpstr>Core groups</vt:lpstr>
      <vt:lpstr>Discussion of results</vt:lpstr>
      <vt:lpstr>What are typical answers  given by youngsters? </vt:lpstr>
      <vt:lpstr>Similarities</vt:lpstr>
      <vt:lpstr>Discussion of results</vt:lpstr>
      <vt:lpstr>Differences</vt:lpstr>
      <vt:lpstr>Discussion of results</vt:lpstr>
      <vt:lpstr>Challenges</vt:lpstr>
      <vt:lpstr>Discussion of results</vt:lpstr>
      <vt:lpstr>Chances</vt:lpstr>
      <vt:lpstr>Discussion of results</vt:lpstr>
      <vt:lpstr>Cohesion Policy</vt:lpstr>
      <vt:lpstr>Cohesion Policy</vt:lpstr>
      <vt:lpstr>…questions?</vt:lpstr>
      <vt:lpstr>What other exercises can be used for this part of the event?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Magali LANSALOT</dc:creator>
  <cp:lastModifiedBy>Mareike Meyer</cp:lastModifiedBy>
  <cp:revision>287</cp:revision>
  <dcterms:created xsi:type="dcterms:W3CDTF">2021-02-11T17:26:30Z</dcterms:created>
  <dcterms:modified xsi:type="dcterms:W3CDTF">2026-07-27T07:05:26Z</dcterms:modified>
</cp:coreProperties>
</file>